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3.xml" ContentType="application/vnd.openxmlformats-officedocument.themeOverride+xml"/>
  <Override PartName="/ppt/notesSlides/notesSlide11.xml" ContentType="application/vnd.openxmlformats-officedocument.presentationml.notesSlide+xml"/>
  <Override PartName="/ppt/theme/themeOverride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7"/>
  </p:notesMasterIdLst>
  <p:handoutMasterIdLst>
    <p:handoutMasterId r:id="rId58"/>
  </p:handoutMasterIdLst>
  <p:sldIdLst>
    <p:sldId id="375" r:id="rId5"/>
    <p:sldId id="417" r:id="rId6"/>
    <p:sldId id="387" r:id="rId7"/>
    <p:sldId id="388" r:id="rId8"/>
    <p:sldId id="383" r:id="rId9"/>
    <p:sldId id="384" r:id="rId10"/>
    <p:sldId id="420" r:id="rId11"/>
    <p:sldId id="421" r:id="rId12"/>
    <p:sldId id="379" r:id="rId13"/>
    <p:sldId id="397" r:id="rId14"/>
    <p:sldId id="390" r:id="rId15"/>
    <p:sldId id="376" r:id="rId16"/>
    <p:sldId id="380" r:id="rId17"/>
    <p:sldId id="381" r:id="rId18"/>
    <p:sldId id="391" r:id="rId19"/>
    <p:sldId id="334" r:id="rId20"/>
    <p:sldId id="419" r:id="rId21"/>
    <p:sldId id="398" r:id="rId22"/>
    <p:sldId id="399" r:id="rId23"/>
    <p:sldId id="373" r:id="rId24"/>
    <p:sldId id="361" r:id="rId25"/>
    <p:sldId id="392" r:id="rId26"/>
    <p:sldId id="335" r:id="rId27"/>
    <p:sldId id="302" r:id="rId28"/>
    <p:sldId id="323" r:id="rId29"/>
    <p:sldId id="291" r:id="rId30"/>
    <p:sldId id="393" r:id="rId31"/>
    <p:sldId id="382" r:id="rId32"/>
    <p:sldId id="400" r:id="rId33"/>
    <p:sldId id="396" r:id="rId34"/>
    <p:sldId id="328" r:id="rId35"/>
    <p:sldId id="407" r:id="rId36"/>
    <p:sldId id="359" r:id="rId37"/>
    <p:sldId id="364" r:id="rId38"/>
    <p:sldId id="358" r:id="rId39"/>
    <p:sldId id="362" r:id="rId40"/>
    <p:sldId id="363" r:id="rId41"/>
    <p:sldId id="404" r:id="rId42"/>
    <p:sldId id="405" r:id="rId43"/>
    <p:sldId id="406" r:id="rId44"/>
    <p:sldId id="411" r:id="rId45"/>
    <p:sldId id="412" r:id="rId46"/>
    <p:sldId id="416" r:id="rId47"/>
    <p:sldId id="414" r:id="rId48"/>
    <p:sldId id="415" r:id="rId49"/>
    <p:sldId id="395" r:id="rId50"/>
    <p:sldId id="266" r:id="rId51"/>
    <p:sldId id="394" r:id="rId52"/>
    <p:sldId id="418" r:id="rId53"/>
    <p:sldId id="366" r:id="rId54"/>
    <p:sldId id="367" r:id="rId55"/>
    <p:sldId id="322" r:id="rId56"/>
  </p:sldIdLst>
  <p:sldSz cx="9144000" cy="6858000" type="screen4x3"/>
  <p:notesSz cx="7104063"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464422-D4D5-4F66-F2B3-E4F26B2DF5D5}" name="CHAN, Ka Yan Helen (THE DUDLEY GROUP NHS FOUNDATION TRUST)" initials="KC" userId="S::kayanhelen.chan@nhs.net::8b9fb019-255a-4243-be57-76c43e04d718" providerId="AD"/>
  <p188:author id="{F6779663-45BB-C7C1-A9ED-F1526D1B7E25}" name="OKORO, Onajite (THE DUDLEY GROUP NHS FOUNDATION TRUST)" initials="OO" userId="S::onajite.okoro@nhs.net::e079d90d-9ee9-4593-96fc-1aec49a33365" providerId="AD"/>
  <p188:author id="{827728A3-4D7B-44FE-3730-1B3E2A7C6F75}" name="DOUGLAS, Karen (THE DUDLEY GROUP NHS FOUNDATION TRUST)" initials="DK(DGNFT" userId="S::karendouglas@nhs.net::a330d707-16a8-418b-b3d4-d8a037eb3cc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EED732-B622-4BEF-A73E-9CA97B42F89F}" v="7" dt="2024-06-11T15:43:57.303"/>
    <p1510:client id="{C93FE0FA-13B0-CCD9-A290-3E85F083C1ED}" v="10" dt="2024-06-11T15:40:33.2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978"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78865" cy="511975"/>
          </a:xfrm>
          <a:prstGeom prst="rect">
            <a:avLst/>
          </a:prstGeom>
        </p:spPr>
        <p:txBody>
          <a:bodyPr vert="horz" lIns="94448" tIns="47224" rIns="94448" bIns="47224" rtlCol="0"/>
          <a:lstStyle>
            <a:lvl1pPr algn="l">
              <a:defRPr sz="1300"/>
            </a:lvl1pPr>
          </a:lstStyle>
          <a:p>
            <a:pPr>
              <a:defRPr/>
            </a:pPr>
            <a:endParaRPr lang="en-GB"/>
          </a:p>
        </p:txBody>
      </p:sp>
      <p:sp>
        <p:nvSpPr>
          <p:cNvPr id="3" name="Date Placeholder 2"/>
          <p:cNvSpPr>
            <a:spLocks noGrp="1"/>
          </p:cNvSpPr>
          <p:nvPr>
            <p:ph type="dt" sz="quarter" idx="1"/>
          </p:nvPr>
        </p:nvSpPr>
        <p:spPr>
          <a:xfrm>
            <a:off x="4023559" y="4"/>
            <a:ext cx="3078865" cy="511975"/>
          </a:xfrm>
          <a:prstGeom prst="rect">
            <a:avLst/>
          </a:prstGeom>
        </p:spPr>
        <p:txBody>
          <a:bodyPr vert="horz" lIns="94448" tIns="47224" rIns="94448" bIns="47224" rtlCol="0"/>
          <a:lstStyle>
            <a:lvl1pPr algn="r">
              <a:defRPr sz="1300"/>
            </a:lvl1pPr>
          </a:lstStyle>
          <a:p>
            <a:pPr>
              <a:defRPr/>
            </a:pPr>
            <a:fld id="{DE5CD04A-0EB4-4D21-AC95-AC0BFBB9CC87}" type="datetimeFigureOut">
              <a:rPr lang="en-GB"/>
              <a:pPr>
                <a:defRPr/>
              </a:pPr>
              <a:t>30/07/2024</a:t>
            </a:fld>
            <a:endParaRPr lang="en-GB"/>
          </a:p>
        </p:txBody>
      </p:sp>
      <p:sp>
        <p:nvSpPr>
          <p:cNvPr id="4" name="Footer Placeholder 3"/>
          <p:cNvSpPr>
            <a:spLocks noGrp="1"/>
          </p:cNvSpPr>
          <p:nvPr>
            <p:ph type="ftr" sz="quarter" idx="2"/>
          </p:nvPr>
        </p:nvSpPr>
        <p:spPr>
          <a:xfrm>
            <a:off x="4" y="9721014"/>
            <a:ext cx="3078865" cy="511974"/>
          </a:xfrm>
          <a:prstGeom prst="rect">
            <a:avLst/>
          </a:prstGeom>
        </p:spPr>
        <p:txBody>
          <a:bodyPr vert="horz" lIns="94448" tIns="47224" rIns="94448" bIns="47224"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4023559" y="9721014"/>
            <a:ext cx="3078865" cy="511974"/>
          </a:xfrm>
          <a:prstGeom prst="rect">
            <a:avLst/>
          </a:prstGeom>
        </p:spPr>
        <p:txBody>
          <a:bodyPr vert="horz" lIns="94448" tIns="47224" rIns="94448" bIns="47224" rtlCol="0" anchor="b"/>
          <a:lstStyle>
            <a:lvl1pPr algn="r">
              <a:defRPr sz="1300"/>
            </a:lvl1pPr>
          </a:lstStyle>
          <a:p>
            <a:pPr>
              <a:defRPr/>
            </a:pPr>
            <a:fld id="{F0FA1BB5-0387-4FA2-B5D5-517A52E9EF12}" type="slidenum">
              <a:rPr lang="en-GB"/>
              <a:pPr>
                <a:defRPr/>
              </a:pPr>
              <a:t>‹#›</a:t>
            </a:fld>
            <a:endParaRPr lang="en-GB"/>
          </a:p>
        </p:txBody>
      </p:sp>
    </p:spTree>
    <p:extLst>
      <p:ext uri="{BB962C8B-B14F-4D97-AF65-F5344CB8AC3E}">
        <p14:creationId xmlns:p14="http://schemas.microsoft.com/office/powerpoint/2010/main" val="485939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78865" cy="511975"/>
          </a:xfrm>
          <a:prstGeom prst="rect">
            <a:avLst/>
          </a:prstGeom>
        </p:spPr>
        <p:txBody>
          <a:bodyPr vert="horz" lIns="94760" tIns="47380" rIns="94760" bIns="47380" rtlCol="0"/>
          <a:lstStyle>
            <a:lvl1pPr algn="l">
              <a:defRPr sz="1300"/>
            </a:lvl1pPr>
          </a:lstStyle>
          <a:p>
            <a:pPr>
              <a:defRPr/>
            </a:pPr>
            <a:endParaRPr lang="en-GB"/>
          </a:p>
        </p:txBody>
      </p:sp>
      <p:sp>
        <p:nvSpPr>
          <p:cNvPr id="3" name="Date Placeholder 2"/>
          <p:cNvSpPr>
            <a:spLocks noGrp="1"/>
          </p:cNvSpPr>
          <p:nvPr>
            <p:ph type="dt" idx="1"/>
          </p:nvPr>
        </p:nvSpPr>
        <p:spPr>
          <a:xfrm>
            <a:off x="4023559" y="4"/>
            <a:ext cx="3078865" cy="511975"/>
          </a:xfrm>
          <a:prstGeom prst="rect">
            <a:avLst/>
          </a:prstGeom>
        </p:spPr>
        <p:txBody>
          <a:bodyPr vert="horz" lIns="94760" tIns="47380" rIns="94760" bIns="47380" rtlCol="0"/>
          <a:lstStyle>
            <a:lvl1pPr algn="r">
              <a:defRPr sz="1300"/>
            </a:lvl1pPr>
          </a:lstStyle>
          <a:p>
            <a:pPr>
              <a:defRPr/>
            </a:pPr>
            <a:fld id="{83164108-876E-4BEF-879E-96DFA4DEC91C}" type="datetimeFigureOut">
              <a:rPr lang="en-GB"/>
              <a:pPr>
                <a:defRPr/>
              </a:pPr>
              <a:t>30/07/2024</a:t>
            </a:fld>
            <a:endParaRPr lang="en-GB"/>
          </a:p>
        </p:txBody>
      </p:sp>
      <p:sp>
        <p:nvSpPr>
          <p:cNvPr id="4" name="Slide Image Placeholder 3"/>
          <p:cNvSpPr>
            <a:spLocks noGrp="1" noRot="1" noChangeAspect="1"/>
          </p:cNvSpPr>
          <p:nvPr>
            <p:ph type="sldImg" idx="2"/>
          </p:nvPr>
        </p:nvSpPr>
        <p:spPr>
          <a:xfrm>
            <a:off x="992188" y="768350"/>
            <a:ext cx="5119687" cy="3838575"/>
          </a:xfrm>
          <a:prstGeom prst="rect">
            <a:avLst/>
          </a:prstGeom>
          <a:noFill/>
          <a:ln w="12700">
            <a:solidFill>
              <a:prstClr val="black"/>
            </a:solidFill>
          </a:ln>
        </p:spPr>
        <p:txBody>
          <a:bodyPr vert="horz" lIns="94760" tIns="47380" rIns="94760" bIns="47380" rtlCol="0" anchor="ctr"/>
          <a:lstStyle/>
          <a:p>
            <a:pPr lvl="0"/>
            <a:endParaRPr lang="en-GB" noProof="0"/>
          </a:p>
        </p:txBody>
      </p:sp>
      <p:sp>
        <p:nvSpPr>
          <p:cNvPr id="5" name="Notes Placeholder 4"/>
          <p:cNvSpPr>
            <a:spLocks noGrp="1"/>
          </p:cNvSpPr>
          <p:nvPr>
            <p:ph type="body" sz="quarter" idx="3"/>
          </p:nvPr>
        </p:nvSpPr>
        <p:spPr>
          <a:xfrm>
            <a:off x="709751" y="4861321"/>
            <a:ext cx="5684566" cy="4606144"/>
          </a:xfrm>
          <a:prstGeom prst="rect">
            <a:avLst/>
          </a:prstGeom>
        </p:spPr>
        <p:txBody>
          <a:bodyPr vert="horz" lIns="94760" tIns="47380" rIns="94760" bIns="4738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4" y="9721014"/>
            <a:ext cx="3078865" cy="511974"/>
          </a:xfrm>
          <a:prstGeom prst="rect">
            <a:avLst/>
          </a:prstGeom>
        </p:spPr>
        <p:txBody>
          <a:bodyPr vert="horz" lIns="94760" tIns="47380" rIns="94760" bIns="47380" rtlCol="0" anchor="b"/>
          <a:lstStyle>
            <a:lvl1pPr algn="l">
              <a:defRPr sz="1300"/>
            </a:lvl1pPr>
          </a:lstStyle>
          <a:p>
            <a:pPr>
              <a:defRPr/>
            </a:pPr>
            <a:endParaRPr lang="en-GB"/>
          </a:p>
        </p:txBody>
      </p:sp>
      <p:sp>
        <p:nvSpPr>
          <p:cNvPr id="7" name="Slide Number Placeholder 6"/>
          <p:cNvSpPr>
            <a:spLocks noGrp="1"/>
          </p:cNvSpPr>
          <p:nvPr>
            <p:ph type="sldNum" sz="quarter" idx="5"/>
          </p:nvPr>
        </p:nvSpPr>
        <p:spPr>
          <a:xfrm>
            <a:off x="4023559" y="9721014"/>
            <a:ext cx="3078865" cy="511974"/>
          </a:xfrm>
          <a:prstGeom prst="rect">
            <a:avLst/>
          </a:prstGeom>
        </p:spPr>
        <p:txBody>
          <a:bodyPr vert="horz" lIns="94760" tIns="47380" rIns="94760" bIns="47380" rtlCol="0" anchor="b"/>
          <a:lstStyle>
            <a:lvl1pPr algn="r">
              <a:defRPr sz="1300"/>
            </a:lvl1pPr>
          </a:lstStyle>
          <a:p>
            <a:pPr>
              <a:defRPr/>
            </a:pPr>
            <a:fld id="{634D1DB7-6B2E-4937-B9A4-1A8538B40242}" type="slidenum">
              <a:rPr lang="en-GB"/>
              <a:pPr>
                <a:defRPr/>
              </a:pPr>
              <a:t>‹#›</a:t>
            </a:fld>
            <a:endParaRPr lang="en-GB"/>
          </a:p>
        </p:txBody>
      </p:sp>
    </p:spTree>
    <p:extLst>
      <p:ext uri="{BB962C8B-B14F-4D97-AF65-F5344CB8AC3E}">
        <p14:creationId xmlns:p14="http://schemas.microsoft.com/office/powerpoint/2010/main" val="1253022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egoe U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Segoe U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Segoe U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Segoe U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Segoe U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4</a:t>
            </a:fld>
            <a:endParaRPr lang="en-GB"/>
          </a:p>
        </p:txBody>
      </p:sp>
    </p:spTree>
    <p:extLst>
      <p:ext uri="{BB962C8B-B14F-4D97-AF65-F5344CB8AC3E}">
        <p14:creationId xmlns:p14="http://schemas.microsoft.com/office/powerpoint/2010/main" val="1788039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24</a:t>
            </a:fld>
            <a:endParaRPr lang="en-GB"/>
          </a:p>
        </p:txBody>
      </p:sp>
    </p:spTree>
    <p:extLst>
      <p:ext uri="{BB962C8B-B14F-4D97-AF65-F5344CB8AC3E}">
        <p14:creationId xmlns:p14="http://schemas.microsoft.com/office/powerpoint/2010/main" val="2064429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26</a:t>
            </a:fld>
            <a:endParaRPr lang="en-GB"/>
          </a:p>
        </p:txBody>
      </p:sp>
    </p:spTree>
    <p:extLst>
      <p:ext uri="{BB962C8B-B14F-4D97-AF65-F5344CB8AC3E}">
        <p14:creationId xmlns:p14="http://schemas.microsoft.com/office/powerpoint/2010/main" val="3532638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27</a:t>
            </a:fld>
            <a:endParaRPr lang="en-GB"/>
          </a:p>
        </p:txBody>
      </p:sp>
    </p:spTree>
    <p:extLst>
      <p:ext uri="{BB962C8B-B14F-4D97-AF65-F5344CB8AC3E}">
        <p14:creationId xmlns:p14="http://schemas.microsoft.com/office/powerpoint/2010/main" val="2975680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47</a:t>
            </a:fld>
            <a:endParaRPr lang="en-GB"/>
          </a:p>
        </p:txBody>
      </p:sp>
    </p:spTree>
    <p:extLst>
      <p:ext uri="{BB962C8B-B14F-4D97-AF65-F5344CB8AC3E}">
        <p14:creationId xmlns:p14="http://schemas.microsoft.com/office/powerpoint/2010/main" val="2091044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48</a:t>
            </a:fld>
            <a:endParaRPr lang="en-GB"/>
          </a:p>
        </p:txBody>
      </p:sp>
    </p:spTree>
    <p:extLst>
      <p:ext uri="{BB962C8B-B14F-4D97-AF65-F5344CB8AC3E}">
        <p14:creationId xmlns:p14="http://schemas.microsoft.com/office/powerpoint/2010/main" val="783619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634D1DB7-6B2E-4937-B9A4-1A8538B40242}" type="slidenum">
              <a:rPr lang="en-GB" smtClean="0"/>
              <a:pPr>
                <a:defRPr/>
              </a:pPr>
              <a:t>52</a:t>
            </a:fld>
            <a:endParaRPr lang="en-GB"/>
          </a:p>
        </p:txBody>
      </p:sp>
    </p:spTree>
    <p:extLst>
      <p:ext uri="{BB962C8B-B14F-4D97-AF65-F5344CB8AC3E}">
        <p14:creationId xmlns:p14="http://schemas.microsoft.com/office/powerpoint/2010/main" val="421551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5</a:t>
            </a:fld>
            <a:endParaRPr lang="en-GB"/>
          </a:p>
        </p:txBody>
      </p:sp>
    </p:spTree>
    <p:extLst>
      <p:ext uri="{BB962C8B-B14F-4D97-AF65-F5344CB8AC3E}">
        <p14:creationId xmlns:p14="http://schemas.microsoft.com/office/powerpoint/2010/main" val="2651961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6</a:t>
            </a:fld>
            <a:endParaRPr lang="en-GB"/>
          </a:p>
        </p:txBody>
      </p:sp>
    </p:spTree>
    <p:extLst>
      <p:ext uri="{BB962C8B-B14F-4D97-AF65-F5344CB8AC3E}">
        <p14:creationId xmlns:p14="http://schemas.microsoft.com/office/powerpoint/2010/main" val="3291117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4F05E-D606-48B4-F88E-541B317639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AF43CA-5051-774D-6A57-0C258B272E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481F21-9631-1AFB-8363-83E00A98D43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7750E77-194D-5905-373A-EB6FE6765F33}"/>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34D1DB7-6B2E-4937-B9A4-1A8538B40242}" type="slidenum">
              <a:rPr kumimoji="0" lang="en-GB" sz="13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5930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12</a:t>
            </a:fld>
            <a:endParaRPr lang="en-GB"/>
          </a:p>
        </p:txBody>
      </p:sp>
    </p:spTree>
    <p:extLst>
      <p:ext uri="{BB962C8B-B14F-4D97-AF65-F5344CB8AC3E}">
        <p14:creationId xmlns:p14="http://schemas.microsoft.com/office/powerpoint/2010/main" val="2253361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13</a:t>
            </a:fld>
            <a:endParaRPr lang="en-GB"/>
          </a:p>
        </p:txBody>
      </p:sp>
    </p:spTree>
    <p:extLst>
      <p:ext uri="{BB962C8B-B14F-4D97-AF65-F5344CB8AC3E}">
        <p14:creationId xmlns:p14="http://schemas.microsoft.com/office/powerpoint/2010/main" val="3947170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14</a:t>
            </a:fld>
            <a:endParaRPr lang="en-GB"/>
          </a:p>
        </p:txBody>
      </p:sp>
    </p:spTree>
    <p:extLst>
      <p:ext uri="{BB962C8B-B14F-4D97-AF65-F5344CB8AC3E}">
        <p14:creationId xmlns:p14="http://schemas.microsoft.com/office/powerpoint/2010/main" val="296602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20</a:t>
            </a:fld>
            <a:endParaRPr lang="en-GB"/>
          </a:p>
        </p:txBody>
      </p:sp>
    </p:spTree>
    <p:extLst>
      <p:ext uri="{BB962C8B-B14F-4D97-AF65-F5344CB8AC3E}">
        <p14:creationId xmlns:p14="http://schemas.microsoft.com/office/powerpoint/2010/main" val="2966020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34D1DB7-6B2E-4937-B9A4-1A8538B40242}" type="slidenum">
              <a:rPr lang="en-GB" smtClean="0"/>
              <a:pPr>
                <a:defRPr/>
              </a:pPr>
              <a:t>21</a:t>
            </a:fld>
            <a:endParaRPr lang="en-GB"/>
          </a:p>
        </p:txBody>
      </p:sp>
    </p:spTree>
    <p:extLst>
      <p:ext uri="{BB962C8B-B14F-4D97-AF65-F5344CB8AC3E}">
        <p14:creationId xmlns:p14="http://schemas.microsoft.com/office/powerpoint/2010/main" val="447177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30696646-39EA-4FE6-8454-386F4E792C40}" type="datetime1">
              <a:rPr lang="en-GB" smtClean="0"/>
              <a:t>30/07/2024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12"/>
          </p:nvPr>
        </p:nvSpPr>
        <p:spPr/>
        <p:txBody>
          <a:bodyPr/>
          <a:lstStyle>
            <a:lvl1pPr>
              <a:defRPr/>
            </a:lvl1pPr>
          </a:lstStyle>
          <a:p>
            <a:pPr>
              <a:defRPr/>
            </a:pPr>
            <a:fld id="{804CA945-C2D4-463E-80F8-2BC35AD057E7}" type="slidenum">
              <a:rPr lang="en-GB"/>
              <a:pPr>
                <a:defRPr/>
              </a:pPr>
              <a:t>‹#›</a:t>
            </a:fld>
            <a:endParaRPr lang="en-GB"/>
          </a:p>
        </p:txBody>
      </p:sp>
    </p:spTree>
    <p:extLst>
      <p:ext uri="{BB962C8B-B14F-4D97-AF65-F5344CB8AC3E}">
        <p14:creationId xmlns:p14="http://schemas.microsoft.com/office/powerpoint/2010/main" val="3983881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27D8CC6-311A-4765-BD4E-DBEC2782823B}" type="datetime1">
              <a:rPr lang="en-GB" smtClean="0"/>
              <a:t>30/07/2024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12"/>
          </p:nvPr>
        </p:nvSpPr>
        <p:spPr/>
        <p:txBody>
          <a:bodyPr/>
          <a:lstStyle>
            <a:lvl1pPr>
              <a:defRPr/>
            </a:lvl1pPr>
          </a:lstStyle>
          <a:p>
            <a:pPr>
              <a:defRPr/>
            </a:pPr>
            <a:fld id="{AC2EAF49-87E9-430A-8D02-4A21DED477DA}" type="slidenum">
              <a:rPr lang="en-GB"/>
              <a:pPr>
                <a:defRPr/>
              </a:pPr>
              <a:t>‹#›</a:t>
            </a:fld>
            <a:endParaRPr lang="en-GB"/>
          </a:p>
        </p:txBody>
      </p:sp>
    </p:spTree>
    <p:extLst>
      <p:ext uri="{BB962C8B-B14F-4D97-AF65-F5344CB8AC3E}">
        <p14:creationId xmlns:p14="http://schemas.microsoft.com/office/powerpoint/2010/main" val="1539595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5A8CB4C-807D-434C-A53C-DE2371DD9D35}" type="datetime1">
              <a:rPr lang="en-GB" smtClean="0"/>
              <a:t>30/07/2024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12"/>
          </p:nvPr>
        </p:nvSpPr>
        <p:spPr/>
        <p:txBody>
          <a:bodyPr/>
          <a:lstStyle>
            <a:lvl1pPr>
              <a:defRPr/>
            </a:lvl1pPr>
          </a:lstStyle>
          <a:p>
            <a:pPr>
              <a:defRPr/>
            </a:pPr>
            <a:fld id="{01FC13FE-8E54-4533-A990-56CAC3C9D7A3}" type="slidenum">
              <a:rPr lang="en-GB"/>
              <a:pPr>
                <a:defRPr/>
              </a:pPr>
              <a:t>‹#›</a:t>
            </a:fld>
            <a:endParaRPr lang="en-GB"/>
          </a:p>
        </p:txBody>
      </p:sp>
    </p:spTree>
    <p:extLst>
      <p:ext uri="{BB962C8B-B14F-4D97-AF65-F5344CB8AC3E}">
        <p14:creationId xmlns:p14="http://schemas.microsoft.com/office/powerpoint/2010/main" val="280111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CE76048-DF24-4252-A2CA-AA3F7544423D}" type="datetime1">
              <a:rPr lang="en-GB" smtClean="0"/>
              <a:t>30/07/2024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12"/>
          </p:nvPr>
        </p:nvSpPr>
        <p:spPr/>
        <p:txBody>
          <a:bodyPr/>
          <a:lstStyle>
            <a:lvl1pPr>
              <a:defRPr/>
            </a:lvl1pPr>
          </a:lstStyle>
          <a:p>
            <a:pPr>
              <a:defRPr/>
            </a:pPr>
            <a:fld id="{68EFAA53-B5B7-4425-9958-868BAA75E838}" type="slidenum">
              <a:rPr lang="en-GB"/>
              <a:pPr>
                <a:defRPr/>
              </a:pPr>
              <a:t>‹#›</a:t>
            </a:fld>
            <a:endParaRPr lang="en-GB"/>
          </a:p>
        </p:txBody>
      </p:sp>
    </p:spTree>
    <p:extLst>
      <p:ext uri="{BB962C8B-B14F-4D97-AF65-F5344CB8AC3E}">
        <p14:creationId xmlns:p14="http://schemas.microsoft.com/office/powerpoint/2010/main" val="325240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3E6E278-0354-4223-AB6E-919DE0FF475C}" type="datetime1">
              <a:rPr lang="en-GB" smtClean="0"/>
              <a:t>30/07/2024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12"/>
          </p:nvPr>
        </p:nvSpPr>
        <p:spPr/>
        <p:txBody>
          <a:bodyPr/>
          <a:lstStyle>
            <a:lvl1pPr>
              <a:defRPr/>
            </a:lvl1pPr>
          </a:lstStyle>
          <a:p>
            <a:pPr>
              <a:defRPr/>
            </a:pPr>
            <a:fld id="{57CFC0A8-18DD-4864-BE37-23EB6752D678}" type="slidenum">
              <a:rPr lang="en-GB"/>
              <a:pPr>
                <a:defRPr/>
              </a:pPr>
              <a:t>‹#›</a:t>
            </a:fld>
            <a:endParaRPr lang="en-GB"/>
          </a:p>
        </p:txBody>
      </p:sp>
    </p:spTree>
    <p:extLst>
      <p:ext uri="{BB962C8B-B14F-4D97-AF65-F5344CB8AC3E}">
        <p14:creationId xmlns:p14="http://schemas.microsoft.com/office/powerpoint/2010/main" val="88360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B6A039E6-9FEC-4F89-A8AB-A87D1351D199}" type="datetime1">
              <a:rPr lang="en-GB" smtClean="0"/>
              <a:t>30/07/2024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7" name="Slide Number Placeholder 5"/>
          <p:cNvSpPr>
            <a:spLocks noGrp="1"/>
          </p:cNvSpPr>
          <p:nvPr>
            <p:ph type="sldNum" sz="quarter" idx="12"/>
          </p:nvPr>
        </p:nvSpPr>
        <p:spPr/>
        <p:txBody>
          <a:bodyPr/>
          <a:lstStyle>
            <a:lvl1pPr>
              <a:defRPr/>
            </a:lvl1pPr>
          </a:lstStyle>
          <a:p>
            <a:pPr>
              <a:defRPr/>
            </a:pPr>
            <a:fld id="{A3EFCAD1-F2F5-4E3B-84C6-D0DBE73118E1}" type="slidenum">
              <a:rPr lang="en-GB"/>
              <a:pPr>
                <a:defRPr/>
              </a:pPr>
              <a:t>‹#›</a:t>
            </a:fld>
            <a:endParaRPr lang="en-GB"/>
          </a:p>
        </p:txBody>
      </p:sp>
    </p:spTree>
    <p:extLst>
      <p:ext uri="{BB962C8B-B14F-4D97-AF65-F5344CB8AC3E}">
        <p14:creationId xmlns:p14="http://schemas.microsoft.com/office/powerpoint/2010/main" val="2466218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99495FF7-BA59-4BC7-BA48-EBB380AA4F8F}" type="datetime1">
              <a:rPr lang="en-GB" smtClean="0"/>
              <a:t>30/07/2024</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9" name="Slide Number Placeholder 5"/>
          <p:cNvSpPr>
            <a:spLocks noGrp="1"/>
          </p:cNvSpPr>
          <p:nvPr>
            <p:ph type="sldNum" sz="quarter" idx="12"/>
          </p:nvPr>
        </p:nvSpPr>
        <p:spPr/>
        <p:txBody>
          <a:bodyPr/>
          <a:lstStyle>
            <a:lvl1pPr>
              <a:defRPr/>
            </a:lvl1pPr>
          </a:lstStyle>
          <a:p>
            <a:pPr>
              <a:defRPr/>
            </a:pPr>
            <a:fld id="{F83A4B5E-F048-4C38-B1E6-CDAD1A6437CE}" type="slidenum">
              <a:rPr lang="en-GB"/>
              <a:pPr>
                <a:defRPr/>
              </a:pPr>
              <a:t>‹#›</a:t>
            </a:fld>
            <a:endParaRPr lang="en-GB"/>
          </a:p>
        </p:txBody>
      </p:sp>
    </p:spTree>
    <p:extLst>
      <p:ext uri="{BB962C8B-B14F-4D97-AF65-F5344CB8AC3E}">
        <p14:creationId xmlns:p14="http://schemas.microsoft.com/office/powerpoint/2010/main" val="128000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6EDFA07-2AD9-4B00-B1C8-734B2B87D026}" type="datetime1">
              <a:rPr lang="en-GB" smtClean="0"/>
              <a:t>30/07/2024</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5" name="Slide Number Placeholder 5"/>
          <p:cNvSpPr>
            <a:spLocks noGrp="1"/>
          </p:cNvSpPr>
          <p:nvPr>
            <p:ph type="sldNum" sz="quarter" idx="12"/>
          </p:nvPr>
        </p:nvSpPr>
        <p:spPr/>
        <p:txBody>
          <a:bodyPr/>
          <a:lstStyle>
            <a:lvl1pPr>
              <a:defRPr/>
            </a:lvl1pPr>
          </a:lstStyle>
          <a:p>
            <a:pPr>
              <a:defRPr/>
            </a:pPr>
            <a:fld id="{0EA6AF34-F7BF-4D6C-89FC-B073BC48E053}" type="slidenum">
              <a:rPr lang="en-GB"/>
              <a:pPr>
                <a:defRPr/>
              </a:pPr>
              <a:t>‹#›</a:t>
            </a:fld>
            <a:endParaRPr lang="en-GB"/>
          </a:p>
        </p:txBody>
      </p:sp>
    </p:spTree>
    <p:extLst>
      <p:ext uri="{BB962C8B-B14F-4D97-AF65-F5344CB8AC3E}">
        <p14:creationId xmlns:p14="http://schemas.microsoft.com/office/powerpoint/2010/main" val="53836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BD98332-106E-4950-B1A1-B6BF3996F986}" type="datetime1">
              <a:rPr lang="en-GB" smtClean="0"/>
              <a:t>30/07/2024</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4" name="Slide Number Placeholder 5"/>
          <p:cNvSpPr>
            <a:spLocks noGrp="1"/>
          </p:cNvSpPr>
          <p:nvPr>
            <p:ph type="sldNum" sz="quarter" idx="12"/>
          </p:nvPr>
        </p:nvSpPr>
        <p:spPr/>
        <p:txBody>
          <a:bodyPr/>
          <a:lstStyle>
            <a:lvl1pPr>
              <a:defRPr/>
            </a:lvl1pPr>
          </a:lstStyle>
          <a:p>
            <a:pPr>
              <a:defRPr/>
            </a:pPr>
            <a:fld id="{E0E7E22A-C1DD-4B8A-B8D8-1096309ADB27}" type="slidenum">
              <a:rPr lang="en-GB"/>
              <a:pPr>
                <a:defRPr/>
              </a:pPr>
              <a:t>‹#›</a:t>
            </a:fld>
            <a:endParaRPr lang="en-GB"/>
          </a:p>
        </p:txBody>
      </p:sp>
    </p:spTree>
    <p:extLst>
      <p:ext uri="{BB962C8B-B14F-4D97-AF65-F5344CB8AC3E}">
        <p14:creationId xmlns:p14="http://schemas.microsoft.com/office/powerpoint/2010/main" val="3841498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3F9F37-DEC0-4E76-AE37-CCF7E917F2A1}" type="datetime1">
              <a:rPr lang="en-GB" smtClean="0"/>
              <a:t>30/07/2024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7" name="Slide Number Placeholder 5"/>
          <p:cNvSpPr>
            <a:spLocks noGrp="1"/>
          </p:cNvSpPr>
          <p:nvPr>
            <p:ph type="sldNum" sz="quarter" idx="12"/>
          </p:nvPr>
        </p:nvSpPr>
        <p:spPr/>
        <p:txBody>
          <a:bodyPr/>
          <a:lstStyle>
            <a:lvl1pPr>
              <a:defRPr/>
            </a:lvl1pPr>
          </a:lstStyle>
          <a:p>
            <a:pPr>
              <a:defRPr/>
            </a:pPr>
            <a:fld id="{E03F6EB9-70C1-4E5F-A425-F18F85D51E1A}" type="slidenum">
              <a:rPr lang="en-GB"/>
              <a:pPr>
                <a:defRPr/>
              </a:pPr>
              <a:t>‹#›</a:t>
            </a:fld>
            <a:endParaRPr lang="en-GB"/>
          </a:p>
        </p:txBody>
      </p:sp>
    </p:spTree>
    <p:extLst>
      <p:ext uri="{BB962C8B-B14F-4D97-AF65-F5344CB8AC3E}">
        <p14:creationId xmlns:p14="http://schemas.microsoft.com/office/powerpoint/2010/main" val="1462123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0873A93-1CB0-41D5-8F90-27F86C9EAB6A}" type="datetime1">
              <a:rPr lang="en-GB" smtClean="0"/>
              <a:t>30/07/2024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Dudley Rheumatology RA VBC Patient Education Version 1.2 11th June 2024</a:t>
            </a:r>
          </a:p>
        </p:txBody>
      </p:sp>
      <p:sp>
        <p:nvSpPr>
          <p:cNvPr id="7" name="Slide Number Placeholder 5"/>
          <p:cNvSpPr>
            <a:spLocks noGrp="1"/>
          </p:cNvSpPr>
          <p:nvPr>
            <p:ph type="sldNum" sz="quarter" idx="12"/>
          </p:nvPr>
        </p:nvSpPr>
        <p:spPr/>
        <p:txBody>
          <a:bodyPr/>
          <a:lstStyle>
            <a:lvl1pPr>
              <a:defRPr/>
            </a:lvl1pPr>
          </a:lstStyle>
          <a:p>
            <a:pPr>
              <a:defRPr/>
            </a:pPr>
            <a:fld id="{2758D55D-6868-4915-953D-51759EB3D518}" type="slidenum">
              <a:rPr lang="en-GB"/>
              <a:pPr>
                <a:defRPr/>
              </a:pPr>
              <a:t>‹#›</a:t>
            </a:fld>
            <a:endParaRPr lang="en-GB"/>
          </a:p>
        </p:txBody>
      </p:sp>
    </p:spTree>
    <p:extLst>
      <p:ext uri="{BB962C8B-B14F-4D97-AF65-F5344CB8AC3E}">
        <p14:creationId xmlns:p14="http://schemas.microsoft.com/office/powerpoint/2010/main" val="834130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Segoe UI" pitchFamily="34" charset="0"/>
              </a:defRPr>
            </a:lvl1pPr>
          </a:lstStyle>
          <a:p>
            <a:pPr>
              <a:defRPr/>
            </a:pPr>
            <a:fld id="{02F99B51-81F5-44CD-A52F-9EF5CA5942FB}" type="datetime1">
              <a:rPr lang="en-GB" smtClean="0"/>
              <a:t>30/07/2024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Segoe UI" pitchFamily="34" charset="0"/>
              </a:defRPr>
            </a:lvl1pPr>
          </a:lstStyle>
          <a:p>
            <a:pPr>
              <a:defRPr/>
            </a:pPr>
            <a:r>
              <a:rPr lang="en-GB"/>
              <a:t>Dudley Rheumatology RA VBC Patient Education Version 1.2 11th June 2024</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Segoe UI" pitchFamily="34" charset="0"/>
              </a:defRPr>
            </a:lvl1pPr>
          </a:lstStyle>
          <a:p>
            <a:pPr>
              <a:defRPr/>
            </a:pPr>
            <a:fld id="{5C1D7747-A71A-4B48-86B9-4E9526AAA0D2}"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Segoe UI"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Segoe UI"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Segoe UI"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Segoe UI"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Segoe UI"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Segoe U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sa=i&amp;rct=j&amp;q=&amp;esrc=s&amp;source=images&amp;cd=&amp;cad=rja&amp;uact=8&amp;ved=0ahUKEwiHjPjC48_NAhUlI8AKHXJuAAwQjRwIBw&amp;url=http://www.expressandstar.com/news/health/2014/03/26/new-gym-in-first-for-dudleys-russells-hall-hospital/&amp;bvm=bv.126130881,d.ZGg&amp;psig=AFQjCNG3bIiffS9hInMm8wDzE7oosWhN-A&amp;ust=1467377019690891"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dgft.biologics.admin@nhs.net" TargetMode="External"/><Relationship Id="rId2" Type="http://schemas.openxmlformats.org/officeDocument/2006/relationships/hyperlink" Target="https://www.dgft.nhs.uk/wp-content/uploads/2020/11/Dudley-Homecare-Service-Consent-Form.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dgft.biologics.admin@nhs.net"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gov.uk/drug-safety-update/janus-kinase-jak-inhibitors-new-measures-to-reduce-risks-of-major-cardiovascular-events-malignancy-venous-thromboembolism-serious-infections-and-increased-mortalit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versusarthritis.org/about-arthritis/conditions/rheumatoid-arthritis/?gad_source=1&amp;gclid=CjwKCAiA75itBhA6EiwAkho9e6YjoYqB4ibSrR9nwPpsX6kNhiaz5g5lm1QfFeJGQ1lPDXW0NU0JRxoCY9QQAvD_Bw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ras.org.uk/resource/biologics/#:~:text=Biologic%20drugs%20for%20the%20treatment,joint%20swelling%20and%20other%20symptoms."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9" name="Title 1"/>
          <p:cNvSpPr>
            <a:spLocks noGrp="1"/>
          </p:cNvSpPr>
          <p:nvPr>
            <p:ph type="ctrTitle"/>
          </p:nvPr>
        </p:nvSpPr>
        <p:spPr>
          <a:xfrm>
            <a:off x="0" y="-1588"/>
            <a:ext cx="9144000" cy="1714500"/>
          </a:xfrm>
          <a:solidFill>
            <a:schemeClr val="tx2">
              <a:lumMod val="75000"/>
            </a:schemeClr>
          </a:solidFill>
        </p:spPr>
        <p:txBody>
          <a:bodyPr rtlCol="0">
            <a:noAutofit/>
          </a:bodyPr>
          <a:lstStyle/>
          <a:p>
            <a:pPr eaLnBrk="1" fontAlgn="auto" hangingPunct="1">
              <a:spcAft>
                <a:spcPts val="0"/>
              </a:spcAft>
              <a:defRPr/>
            </a:pPr>
            <a:r>
              <a:rPr lang="en-GB" sz="2800">
                <a:solidFill>
                  <a:schemeClr val="bg1"/>
                </a:solidFill>
                <a:ea typeface="Segoe UI" pitchFamily="34" charset="0"/>
                <a:cs typeface="Segoe UI" pitchFamily="34" charset="0"/>
              </a:rPr>
              <a:t>Education pack for patients with Rheumatoid Arthritis treated with Biologics and Targeted synthetic DMARDs</a:t>
            </a:r>
            <a:br>
              <a:rPr lang="en-GB" sz="2800">
                <a:solidFill>
                  <a:schemeClr val="bg1"/>
                </a:solidFill>
                <a:ea typeface="Segoe UI" pitchFamily="34" charset="0"/>
                <a:cs typeface="Segoe UI" pitchFamily="34" charset="0"/>
              </a:rPr>
            </a:br>
            <a:r>
              <a:rPr lang="en-GB" sz="2800">
                <a:solidFill>
                  <a:schemeClr val="bg1"/>
                </a:solidFill>
                <a:ea typeface="Segoe UI" pitchFamily="34" charset="0"/>
                <a:cs typeface="Segoe UI" pitchFamily="34" charset="0"/>
              </a:rPr>
              <a:t>at Dudley Group NHS FT </a:t>
            </a:r>
          </a:p>
        </p:txBody>
      </p:sp>
      <p:pic>
        <p:nvPicPr>
          <p:cNvPr id="92" name="Picture 178" descr="http://www.expressandstar.com/wpmvc/wp/wp-content/uploads/2013/07/3058406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913" y="2070436"/>
            <a:ext cx="7874174" cy="340446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013ED3DD-46B5-E8D0-0018-606D96874A31}"/>
              </a:ext>
            </a:extLst>
          </p:cNvPr>
          <p:cNvSpPr>
            <a:spLocks noGrp="1"/>
          </p:cNvSpPr>
          <p:nvPr>
            <p:ph type="ftr" sz="quarter" idx="11"/>
          </p:nvPr>
        </p:nvSpPr>
        <p:spPr/>
        <p:txBody>
          <a:bodyPr/>
          <a:lstStyle/>
          <a:p>
            <a:pPr>
              <a:defRPr/>
            </a:pPr>
            <a:r>
              <a:rPr lang="en-GB">
                <a:latin typeface="Segoe UI"/>
                <a:cs typeface="Segoe UI"/>
              </a:rPr>
              <a:t>Dudley Rheumatology RA VBC Patient Education Version 1.2 11th June 2024</a:t>
            </a:r>
            <a:endParaRPr lang="en-GB"/>
          </a:p>
        </p:txBody>
      </p:sp>
      <p:sp>
        <p:nvSpPr>
          <p:cNvPr id="3" name="Slide Number Placeholder 2">
            <a:extLst>
              <a:ext uri="{FF2B5EF4-FFF2-40B4-BE49-F238E27FC236}">
                <a16:creationId xmlns:a16="http://schemas.microsoft.com/office/drawing/2014/main" id="{95344FE7-9256-29C6-0C17-4EC3DD3D2F8D}"/>
              </a:ext>
            </a:extLst>
          </p:cNvPr>
          <p:cNvSpPr>
            <a:spLocks noGrp="1"/>
          </p:cNvSpPr>
          <p:nvPr>
            <p:ph type="sldNum" sz="quarter" idx="12"/>
          </p:nvPr>
        </p:nvSpPr>
        <p:spPr/>
        <p:txBody>
          <a:bodyPr/>
          <a:lstStyle/>
          <a:p>
            <a:pPr>
              <a:defRPr/>
            </a:pPr>
            <a:fld id="{804CA945-C2D4-463E-80F8-2BC35AD057E7}" type="slidenum">
              <a:rPr lang="en-GB" smtClean="0"/>
              <a:pPr>
                <a:defRPr/>
              </a:pPr>
              <a:t>1</a:t>
            </a:fld>
            <a:endParaRPr lang="en-GB"/>
          </a:p>
        </p:txBody>
      </p:sp>
      <p:pic>
        <p:nvPicPr>
          <p:cNvPr id="7" name="Picture 6">
            <a:extLst>
              <a:ext uri="{FF2B5EF4-FFF2-40B4-BE49-F238E27FC236}">
                <a16:creationId xmlns:a16="http://schemas.microsoft.com/office/drawing/2014/main" id="{F8C807FB-8C00-C5E8-3A71-630598FFE519}"/>
              </a:ext>
            </a:extLst>
          </p:cNvPr>
          <p:cNvPicPr>
            <a:picLocks noChangeAspect="1"/>
          </p:cNvPicPr>
          <p:nvPr/>
        </p:nvPicPr>
        <p:blipFill>
          <a:blip r:embed="rId4"/>
          <a:stretch>
            <a:fillRect/>
          </a:stretch>
        </p:blipFill>
        <p:spPr>
          <a:xfrm>
            <a:off x="6392481" y="5474904"/>
            <a:ext cx="2591162" cy="1295581"/>
          </a:xfrm>
          <a:prstGeom prst="rect">
            <a:avLst/>
          </a:prstGeom>
        </p:spPr>
      </p:pic>
    </p:spTree>
    <p:extLst>
      <p:ext uri="{BB962C8B-B14F-4D97-AF65-F5344CB8AC3E}">
        <p14:creationId xmlns:p14="http://schemas.microsoft.com/office/powerpoint/2010/main" val="108777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F5D605-701A-0BF1-9896-C444BE1594F5}"/>
              </a:ext>
            </a:extLst>
          </p:cNvPr>
          <p:cNvSpPr>
            <a:spLocks noGrp="1"/>
          </p:cNvSpPr>
          <p:nvPr>
            <p:ph type="title"/>
          </p:nvPr>
        </p:nvSpPr>
        <p:spPr>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defRPr/>
            </a:pPr>
            <a:r>
              <a:rPr lang="en-GB" sz="3200">
                <a:solidFill>
                  <a:schemeClr val="bg1"/>
                </a:solidFill>
                <a:latin typeface="Segoe UI" pitchFamily="34" charset="0"/>
                <a:ea typeface="Segoe UI" pitchFamily="34" charset="0"/>
                <a:cs typeface="Segoe UI" pitchFamily="34" charset="0"/>
              </a:rPr>
              <a:t>Once your drug is approved by the Virtual Biologic Clinic what happens next?</a:t>
            </a:r>
          </a:p>
        </p:txBody>
      </p:sp>
      <p:sp>
        <p:nvSpPr>
          <p:cNvPr id="3" name="Content Placeholder 2"/>
          <p:cNvSpPr>
            <a:spLocks noGrp="1"/>
          </p:cNvSpPr>
          <p:nvPr>
            <p:ph idx="1"/>
          </p:nvPr>
        </p:nvSpPr>
        <p:spPr/>
        <p:txBody>
          <a:bodyPr/>
          <a:lstStyle/>
          <a:p>
            <a:pPr marL="0" indent="0">
              <a:buNone/>
            </a:pPr>
            <a:endParaRPr lang="en-US" sz="2000">
              <a:solidFill>
                <a:schemeClr val="accent1">
                  <a:lumMod val="50000"/>
                </a:schemeClr>
              </a:solidFill>
              <a:latin typeface="Arial" panose="020B0604020202020204" pitchFamily="34" charset="0"/>
              <a:ea typeface="Segoe UI" pitchFamily="34" charset="0"/>
              <a:cs typeface="Arial" panose="020B0604020202020204" pitchFamily="34" charset="0"/>
            </a:endParaRPr>
          </a:p>
          <a:p>
            <a:endParaRPr lang="en-US" sz="2800">
              <a:solidFill>
                <a:schemeClr val="accent1">
                  <a:lumMod val="50000"/>
                </a:schemeClr>
              </a:solidFill>
              <a:latin typeface="Segoe UI" pitchFamily="34" charset="0"/>
              <a:ea typeface="Segoe UI" pitchFamily="34" charset="0"/>
              <a:cs typeface="Segoe UI" pitchFamily="34" charset="0"/>
            </a:endParaRPr>
          </a:p>
        </p:txBody>
      </p:sp>
      <p:sp>
        <p:nvSpPr>
          <p:cNvPr id="9" name="Content Placeholder 8"/>
          <p:cNvSpPr>
            <a:spLocks noGrp="1"/>
          </p:cNvSpPr>
          <p:nvPr>
            <p:ph sz="quarter" idx="4294967295"/>
          </p:nvPr>
        </p:nvSpPr>
        <p:spPr>
          <a:xfrm>
            <a:off x="323528" y="1831974"/>
            <a:ext cx="8220075" cy="4062413"/>
          </a:xfrm>
        </p:spPr>
        <p:txBody>
          <a:bodyPr/>
          <a:lstStyle/>
          <a:p>
            <a:pPr>
              <a:spcBef>
                <a:spcPts val="0"/>
              </a:spcBef>
              <a:spcAft>
                <a:spcPts val="600"/>
              </a:spcAft>
            </a:pPr>
            <a:r>
              <a:rPr lang="en-GB" sz="2000">
                <a:latin typeface="Arial"/>
                <a:cs typeface="Arial"/>
              </a:rPr>
              <a:t>The biologic admin team will have sent you this presentation so you can learn more about the process, the drugs and some guidance about using the drug safely.</a:t>
            </a:r>
          </a:p>
          <a:p>
            <a:pPr marL="0" indent="0">
              <a:spcBef>
                <a:spcPts val="0"/>
              </a:spcBef>
              <a:spcAft>
                <a:spcPts val="600"/>
              </a:spcAft>
              <a:buNone/>
            </a:pPr>
            <a:r>
              <a:rPr lang="en-GB" sz="2000">
                <a:latin typeface="Arial"/>
                <a:cs typeface="Arial"/>
              </a:rPr>
              <a:t>What happens next depends on whether the drug you are to have, is one that is: </a:t>
            </a:r>
            <a:endParaRPr lang="en-GB" sz="2000">
              <a:latin typeface="Arial" panose="020B0604020202020204" pitchFamily="34" charset="0"/>
              <a:cs typeface="Arial" panose="020B0604020202020204" pitchFamily="34" charset="0"/>
            </a:endParaRPr>
          </a:p>
          <a:p>
            <a:pPr>
              <a:spcBef>
                <a:spcPts val="0"/>
              </a:spcBef>
              <a:spcAft>
                <a:spcPts val="600"/>
              </a:spcAft>
            </a:pPr>
            <a:r>
              <a:rPr lang="en-GB" sz="2000">
                <a:latin typeface="Arial"/>
                <a:cs typeface="Arial"/>
              </a:rPr>
              <a:t>A </a:t>
            </a:r>
            <a:r>
              <a:rPr lang="en-GB" sz="2000" b="1">
                <a:solidFill>
                  <a:srgbClr val="00B0F0"/>
                </a:solidFill>
                <a:latin typeface="Arial"/>
                <a:cs typeface="Arial"/>
              </a:rPr>
              <a:t>TABLET </a:t>
            </a:r>
          </a:p>
          <a:p>
            <a:pPr>
              <a:spcBef>
                <a:spcPts val="0"/>
              </a:spcBef>
              <a:spcAft>
                <a:spcPts val="600"/>
              </a:spcAft>
            </a:pPr>
            <a:r>
              <a:rPr lang="en-GB" sz="2000">
                <a:latin typeface="Arial"/>
                <a:cs typeface="Arial"/>
              </a:rPr>
              <a:t>An </a:t>
            </a:r>
            <a:r>
              <a:rPr lang="en-GB" sz="2000" b="1">
                <a:solidFill>
                  <a:srgbClr val="00B0F0"/>
                </a:solidFill>
                <a:latin typeface="Arial"/>
                <a:cs typeface="Arial"/>
              </a:rPr>
              <a:t>INJECTION</a:t>
            </a:r>
            <a:r>
              <a:rPr lang="en-GB" sz="2000">
                <a:latin typeface="Arial"/>
                <a:cs typeface="Arial"/>
              </a:rPr>
              <a:t> that you can do yourself at home</a:t>
            </a:r>
          </a:p>
          <a:p>
            <a:pPr marL="0" indent="0">
              <a:spcBef>
                <a:spcPts val="0"/>
              </a:spcBef>
              <a:spcAft>
                <a:spcPts val="600"/>
              </a:spcAft>
              <a:buNone/>
            </a:pPr>
            <a:r>
              <a:rPr lang="en-GB" sz="2000">
                <a:latin typeface="Arial"/>
                <a:cs typeface="Arial"/>
              </a:rPr>
              <a:t>OR</a:t>
            </a:r>
          </a:p>
          <a:p>
            <a:pPr>
              <a:spcBef>
                <a:spcPts val="0"/>
              </a:spcBef>
              <a:spcAft>
                <a:spcPts val="600"/>
              </a:spcAft>
            </a:pPr>
            <a:r>
              <a:rPr lang="en-GB" sz="2000">
                <a:latin typeface="Arial"/>
                <a:cs typeface="Arial"/>
              </a:rPr>
              <a:t>Given as a </a:t>
            </a:r>
            <a:r>
              <a:rPr lang="en-GB" sz="2000" b="1">
                <a:solidFill>
                  <a:srgbClr val="92D050"/>
                </a:solidFill>
                <a:latin typeface="Arial"/>
                <a:cs typeface="Arial"/>
              </a:rPr>
              <a:t>HOSPITAL INFUSION</a:t>
            </a:r>
            <a:r>
              <a:rPr lang="en-GB" sz="2000">
                <a:latin typeface="Arial"/>
                <a:cs typeface="Arial"/>
              </a:rPr>
              <a:t> as a day case. This is the case for Rituximab and infliximab, but in rare cases tocilizumab or abatacept can be given by infusion</a:t>
            </a:r>
            <a:r>
              <a:rPr lang="en-GB" sz="2000">
                <a:latin typeface="Segoe UI"/>
                <a:cs typeface="Segoe UI"/>
              </a:rPr>
              <a:t>. </a:t>
            </a:r>
            <a:endParaRPr lang="en-GB" sz="2000">
              <a:cs typeface="Segoe UI"/>
            </a:endParaRPr>
          </a:p>
        </p:txBody>
      </p:sp>
      <p:sp>
        <p:nvSpPr>
          <p:cNvPr id="4" name="Footer Placeholder 3">
            <a:extLst>
              <a:ext uri="{FF2B5EF4-FFF2-40B4-BE49-F238E27FC236}">
                <a16:creationId xmlns:a16="http://schemas.microsoft.com/office/drawing/2014/main" id="{54BE9F91-E012-3C38-23AE-5F83119E6F82}"/>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03B7FBFE-98E4-D747-30A7-976BBFE977CB}"/>
              </a:ext>
            </a:extLst>
          </p:cNvPr>
          <p:cNvSpPr>
            <a:spLocks noGrp="1"/>
          </p:cNvSpPr>
          <p:nvPr>
            <p:ph type="sldNum" sz="quarter" idx="12"/>
          </p:nvPr>
        </p:nvSpPr>
        <p:spPr/>
        <p:txBody>
          <a:bodyPr/>
          <a:lstStyle/>
          <a:p>
            <a:pPr>
              <a:defRPr/>
            </a:pPr>
            <a:fld id="{68EFAA53-B5B7-4425-9958-868BAA75E838}" type="slidenum">
              <a:rPr lang="en-GB" smtClean="0"/>
              <a:pPr>
                <a:defRPr/>
              </a:pPr>
              <a:t>10</a:t>
            </a:fld>
            <a:endParaRPr lang="en-GB"/>
          </a:p>
        </p:txBody>
      </p:sp>
    </p:spTree>
    <p:extLst>
      <p:ext uri="{BB962C8B-B14F-4D97-AF65-F5344CB8AC3E}">
        <p14:creationId xmlns:p14="http://schemas.microsoft.com/office/powerpoint/2010/main" val="110986512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dirty="0">
                <a:solidFill>
                  <a:schemeClr val="bg1"/>
                </a:solidFill>
                <a:latin typeface="Segoe UI"/>
                <a:ea typeface="Segoe UI" pitchFamily="34" charset="0"/>
                <a:cs typeface="Segoe UI"/>
              </a:rPr>
              <a:t>Education pack</a:t>
            </a:r>
            <a:r>
              <a:rPr lang="en-GB" sz="3900" dirty="0">
                <a:solidFill>
                  <a:srgbClr val="FFFFFF"/>
                </a:solidFill>
                <a:latin typeface="Segoe UI"/>
                <a:ea typeface="Segoe UI" pitchFamily="34" charset="0"/>
                <a:cs typeface="Segoe UI"/>
              </a:rPr>
              <a:t> for patients with Rheumatoid Arthritis treated with Biologics and Targeted synthetic DMARDs at Dudley Group</a:t>
            </a:r>
            <a:endParaRPr lang="en-GB" sz="3900" dirty="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latin typeface="Segoe UI"/>
                <a:cs typeface="Segoe UI"/>
              </a:rPr>
              <a:t>Section 3</a:t>
            </a:r>
          </a:p>
          <a:p>
            <a:r>
              <a:rPr lang="en-GB">
                <a:latin typeface="Segoe UI"/>
                <a:cs typeface="Segoe UI"/>
              </a:rPr>
              <a:t>Biologics given as a hospital infusion</a:t>
            </a:r>
          </a:p>
          <a:p>
            <a:r>
              <a:rPr lang="en-GB" sz="1600">
                <a:latin typeface="Segoe UI"/>
                <a:cs typeface="Segoe UI"/>
              </a:rPr>
              <a:t>Skip to section 4 if you are having a TABLET or INJECTION</a:t>
            </a:r>
          </a:p>
        </p:txBody>
      </p:sp>
      <p:sp>
        <p:nvSpPr>
          <p:cNvPr id="6" name="Slide Number Placeholder 5">
            <a:extLst>
              <a:ext uri="{FF2B5EF4-FFF2-40B4-BE49-F238E27FC236}">
                <a16:creationId xmlns:a16="http://schemas.microsoft.com/office/drawing/2014/main" id="{7B5159BD-5B66-EE80-882A-B82960EE3B7E}"/>
              </a:ext>
            </a:extLst>
          </p:cNvPr>
          <p:cNvSpPr>
            <a:spLocks noGrp="1"/>
          </p:cNvSpPr>
          <p:nvPr>
            <p:ph type="sldNum" sz="quarter" idx="12"/>
          </p:nvPr>
        </p:nvSpPr>
        <p:spPr/>
        <p:txBody>
          <a:bodyPr/>
          <a:lstStyle/>
          <a:p>
            <a:pPr>
              <a:defRPr/>
            </a:pPr>
            <a:fld id="{804CA945-C2D4-463E-80F8-2BC35AD057E7}" type="slidenum">
              <a:rPr lang="en-GB" smtClean="0"/>
              <a:pPr>
                <a:defRPr/>
              </a:pPr>
              <a:t>11</a:t>
            </a:fld>
            <a:endParaRPr lang="en-GB"/>
          </a:p>
        </p:txBody>
      </p:sp>
      <p:sp>
        <p:nvSpPr>
          <p:cNvPr id="4" name="Footer Placeholder 3">
            <a:extLst>
              <a:ext uri="{FF2B5EF4-FFF2-40B4-BE49-F238E27FC236}">
                <a16:creationId xmlns:a16="http://schemas.microsoft.com/office/drawing/2014/main" id="{F54EA7A6-5B7C-5C5F-8345-F93316B2408D}"/>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326510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pPr>
              <a:defRPr/>
            </a:pPr>
            <a:r>
              <a:rPr lang="en-GB" sz="3200">
                <a:solidFill>
                  <a:schemeClr val="bg1"/>
                </a:solidFill>
                <a:latin typeface="Segoe UI" pitchFamily="34" charset="0"/>
                <a:ea typeface="Segoe UI" pitchFamily="34" charset="0"/>
                <a:cs typeface="Segoe UI" pitchFamily="34" charset="0"/>
              </a:rPr>
              <a:t>For treatments that you have as an </a:t>
            </a:r>
            <a:r>
              <a:rPr lang="en-GB" sz="3200" b="1">
                <a:solidFill>
                  <a:srgbClr val="92D050"/>
                </a:solidFill>
                <a:latin typeface="Segoe UI" pitchFamily="34" charset="0"/>
                <a:ea typeface="Segoe UI" pitchFamily="34" charset="0"/>
                <a:cs typeface="Segoe UI" pitchFamily="34" charset="0"/>
              </a:rPr>
              <a:t>infusion</a:t>
            </a:r>
            <a:r>
              <a:rPr lang="en-GB" sz="3200">
                <a:solidFill>
                  <a:schemeClr val="bg1"/>
                </a:solidFill>
                <a:latin typeface="Segoe UI" pitchFamily="34" charset="0"/>
                <a:ea typeface="Segoe UI" pitchFamily="34" charset="0"/>
                <a:cs typeface="Segoe UI" pitchFamily="34" charset="0"/>
              </a:rPr>
              <a:t> in the hospital</a:t>
            </a:r>
            <a:r>
              <a:rPr lang="en-GB" sz="2400">
                <a:solidFill>
                  <a:schemeClr val="bg1"/>
                </a:solidFill>
                <a:latin typeface="Segoe UI" pitchFamily="34" charset="0"/>
                <a:ea typeface="Segoe UI" pitchFamily="34" charset="0"/>
                <a:cs typeface="Segoe UI" pitchFamily="34" charset="0"/>
              </a:rPr>
              <a:t>?</a:t>
            </a:r>
          </a:p>
        </p:txBody>
      </p:sp>
      <p:grpSp>
        <p:nvGrpSpPr>
          <p:cNvPr id="33" name="Group 32"/>
          <p:cNvGrpSpPr/>
          <p:nvPr/>
        </p:nvGrpSpPr>
        <p:grpSpPr>
          <a:xfrm>
            <a:off x="2699792" y="1686818"/>
            <a:ext cx="3456384" cy="4896544"/>
            <a:chOff x="891275" y="1628800"/>
            <a:chExt cx="3456384" cy="4896544"/>
          </a:xfrm>
        </p:grpSpPr>
        <p:sp>
          <p:nvSpPr>
            <p:cNvPr id="4" name="Rounded Rectangle 3"/>
            <p:cNvSpPr/>
            <p:nvPr/>
          </p:nvSpPr>
          <p:spPr>
            <a:xfrm>
              <a:off x="891275" y="5301208"/>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The day case staff will contact you and arrange your first treatment</a:t>
              </a:r>
            </a:p>
          </p:txBody>
        </p:sp>
        <p:sp>
          <p:nvSpPr>
            <p:cNvPr id="19" name="Rounded Rectangle 18"/>
            <p:cNvSpPr/>
            <p:nvPr/>
          </p:nvSpPr>
          <p:spPr>
            <a:xfrm>
              <a:off x="891275" y="3492813"/>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Your paperwork and prescription is sent to the medical day case unit (Ward A2) at </a:t>
              </a:r>
              <a:r>
                <a:rPr lang="en-GB" err="1"/>
                <a:t>Russells</a:t>
              </a:r>
              <a:r>
                <a:rPr lang="en-GB"/>
                <a:t> Hall Hospital </a:t>
              </a:r>
            </a:p>
          </p:txBody>
        </p:sp>
        <p:sp>
          <p:nvSpPr>
            <p:cNvPr id="20" name="Rounded Rectangle 19"/>
            <p:cNvSpPr/>
            <p:nvPr/>
          </p:nvSpPr>
          <p:spPr>
            <a:xfrm>
              <a:off x="930217" y="1628800"/>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Education sent to patient</a:t>
              </a:r>
            </a:p>
          </p:txBody>
        </p:sp>
        <p:cxnSp>
          <p:nvCxnSpPr>
            <p:cNvPr id="22" name="Straight Arrow Connector 21"/>
            <p:cNvCxnSpPr/>
            <p:nvPr/>
          </p:nvCxnSpPr>
          <p:spPr>
            <a:xfrm>
              <a:off x="2627784" y="2855553"/>
              <a:ext cx="0" cy="64545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2"/>
            </p:cNvCxnSpPr>
            <p:nvPr/>
          </p:nvCxnSpPr>
          <p:spPr>
            <a:xfrm>
              <a:off x="2599996" y="4716949"/>
              <a:ext cx="0" cy="584259"/>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
        <p:nvSpPr>
          <p:cNvPr id="6" name="Slide Number Placeholder 5">
            <a:extLst>
              <a:ext uri="{FF2B5EF4-FFF2-40B4-BE49-F238E27FC236}">
                <a16:creationId xmlns:a16="http://schemas.microsoft.com/office/drawing/2014/main" id="{8A9373C2-252D-B269-B18E-E6775D987E8E}"/>
              </a:ext>
            </a:extLst>
          </p:cNvPr>
          <p:cNvSpPr>
            <a:spLocks noGrp="1"/>
          </p:cNvSpPr>
          <p:nvPr>
            <p:ph type="sldNum" sz="quarter" idx="12"/>
          </p:nvPr>
        </p:nvSpPr>
        <p:spPr/>
        <p:txBody>
          <a:bodyPr/>
          <a:lstStyle/>
          <a:p>
            <a:pPr>
              <a:defRPr/>
            </a:pPr>
            <a:fld id="{0EA6AF34-F7BF-4D6C-89FC-B073BC48E053}" type="slidenum">
              <a:rPr lang="en-GB" smtClean="0"/>
              <a:pPr>
                <a:defRPr/>
              </a:pPr>
              <a:t>12</a:t>
            </a:fld>
            <a:endParaRPr lang="en-GB"/>
          </a:p>
        </p:txBody>
      </p:sp>
      <p:sp>
        <p:nvSpPr>
          <p:cNvPr id="3" name="Footer Placeholder 2">
            <a:extLst>
              <a:ext uri="{FF2B5EF4-FFF2-40B4-BE49-F238E27FC236}">
                <a16:creationId xmlns:a16="http://schemas.microsoft.com/office/drawing/2014/main" id="{58E96F4A-10F6-0547-9C8E-A4436B59CCC0}"/>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2346850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tx2">
              <a:lumMod val="75000"/>
            </a:schemeClr>
          </a:solidFill>
        </p:spPr>
        <p:txBody>
          <a:bodyPr rtlCol="0">
            <a:normAutofit/>
          </a:bodyPr>
          <a:lstStyle/>
          <a:p>
            <a:pPr eaLnBrk="1" fontAlgn="auto" hangingPunct="1">
              <a:spcAft>
                <a:spcPts val="0"/>
              </a:spcAft>
              <a:defRPr/>
            </a:pPr>
            <a:r>
              <a:rPr lang="en-GB" sz="3200">
                <a:solidFill>
                  <a:schemeClr val="bg1"/>
                </a:solidFill>
              </a:rPr>
              <a:t>Medical </a:t>
            </a:r>
            <a:r>
              <a:rPr lang="en-GB" sz="3200">
                <a:solidFill>
                  <a:schemeClr val="bg1"/>
                </a:solidFill>
                <a:latin typeface="Segoe UI" pitchFamily="34" charset="0"/>
              </a:rPr>
              <a:t> </a:t>
            </a:r>
            <a:r>
              <a:rPr lang="en-GB" sz="3200" err="1">
                <a:solidFill>
                  <a:schemeClr val="bg1"/>
                </a:solidFill>
                <a:latin typeface="Segoe UI" pitchFamily="34" charset="0"/>
              </a:rPr>
              <a:t>Daycase</a:t>
            </a:r>
            <a:r>
              <a:rPr lang="en-GB" sz="3200">
                <a:solidFill>
                  <a:schemeClr val="bg1"/>
                </a:solidFill>
                <a:latin typeface="Segoe UI" pitchFamily="34" charset="0"/>
              </a:rPr>
              <a:t> Unit</a:t>
            </a:r>
          </a:p>
        </p:txBody>
      </p:sp>
      <p:sp>
        <p:nvSpPr>
          <p:cNvPr id="29698" name="Content Placeholder 2"/>
          <p:cNvSpPr>
            <a:spLocks noGrp="1"/>
          </p:cNvSpPr>
          <p:nvPr>
            <p:ph idx="1"/>
          </p:nvPr>
        </p:nvSpPr>
        <p:spPr/>
        <p:txBody>
          <a:bodyPr/>
          <a:lstStyle/>
          <a:p>
            <a:pPr>
              <a:spcBef>
                <a:spcPct val="0"/>
              </a:spcBef>
              <a:spcAft>
                <a:spcPts val="1800"/>
              </a:spcAft>
            </a:pPr>
            <a:r>
              <a:rPr lang="en-GB" sz="2000" b="1">
                <a:solidFill>
                  <a:schemeClr val="accent1">
                    <a:lumMod val="50000"/>
                  </a:schemeClr>
                </a:solidFill>
                <a:latin typeface="Arial"/>
                <a:cs typeface="Arial"/>
              </a:rPr>
              <a:t>Treatments given by infusion will take place on </a:t>
            </a:r>
            <a:r>
              <a:rPr lang="en-GB" sz="2000" b="1" u="sng">
                <a:solidFill>
                  <a:schemeClr val="accent1">
                    <a:lumMod val="50000"/>
                  </a:schemeClr>
                </a:solidFill>
                <a:latin typeface="Arial"/>
                <a:cs typeface="Arial"/>
              </a:rPr>
              <a:t>A2 Medical Day Case Unit,</a:t>
            </a:r>
            <a:r>
              <a:rPr lang="en-GB" sz="2000" b="1">
                <a:solidFill>
                  <a:schemeClr val="accent1">
                    <a:lumMod val="50000"/>
                  </a:schemeClr>
                </a:solidFill>
                <a:latin typeface="Arial"/>
                <a:cs typeface="Arial"/>
              </a:rPr>
              <a:t> Ground floor, </a:t>
            </a:r>
            <a:r>
              <a:rPr lang="en-GB" sz="2000" b="1" err="1">
                <a:solidFill>
                  <a:schemeClr val="accent1">
                    <a:lumMod val="50000"/>
                  </a:schemeClr>
                </a:solidFill>
                <a:latin typeface="Arial"/>
                <a:cs typeface="Arial"/>
              </a:rPr>
              <a:t>Russells</a:t>
            </a:r>
            <a:r>
              <a:rPr lang="en-GB" sz="2000" b="1">
                <a:solidFill>
                  <a:schemeClr val="accent1">
                    <a:lumMod val="50000"/>
                  </a:schemeClr>
                </a:solidFill>
                <a:latin typeface="Arial"/>
                <a:cs typeface="Arial"/>
              </a:rPr>
              <a:t> Hall Hospital</a:t>
            </a:r>
          </a:p>
          <a:p>
            <a:pPr>
              <a:spcBef>
                <a:spcPts val="0"/>
              </a:spcBef>
              <a:spcAft>
                <a:spcPts val="600"/>
              </a:spcAft>
            </a:pPr>
            <a:r>
              <a:rPr lang="en-GB" sz="2000">
                <a:solidFill>
                  <a:schemeClr val="accent1">
                    <a:lumMod val="50000"/>
                  </a:schemeClr>
                </a:solidFill>
                <a:latin typeface="Arial"/>
                <a:cs typeface="Arial"/>
              </a:rPr>
              <a:t>The lead nurse is Sister Cole and she and her team have many years of experience treating patients with RA. </a:t>
            </a:r>
            <a:endParaRPr lang="en-GB" sz="2000">
              <a:solidFill>
                <a:schemeClr val="accent1">
                  <a:lumMod val="50000"/>
                </a:schemeClr>
              </a:solidFill>
              <a:latin typeface="Arial" panose="020B0604020202020204" pitchFamily="34" charset="0"/>
              <a:cs typeface="Arial" panose="020B0604020202020204" pitchFamily="34" charset="0"/>
            </a:endParaRPr>
          </a:p>
          <a:p>
            <a:pPr>
              <a:spcBef>
                <a:spcPts val="0"/>
              </a:spcBef>
              <a:spcAft>
                <a:spcPts val="600"/>
              </a:spcAft>
            </a:pPr>
            <a:r>
              <a:rPr lang="en-GB" sz="2000">
                <a:solidFill>
                  <a:schemeClr val="accent1">
                    <a:lumMod val="50000"/>
                  </a:schemeClr>
                </a:solidFill>
                <a:latin typeface="Arial"/>
                <a:cs typeface="Arial"/>
              </a:rPr>
              <a:t>There is a waiting list for treatment, but the day case team will arrange a convenient time as quickly as possible </a:t>
            </a:r>
            <a:endParaRPr lang="en-GB" sz="2000">
              <a:solidFill>
                <a:schemeClr val="accent1">
                  <a:lumMod val="50000"/>
                </a:schemeClr>
              </a:solidFill>
              <a:latin typeface="Arial" panose="020B0604020202020204" pitchFamily="34" charset="0"/>
              <a:cs typeface="Arial" panose="020B0604020202020204" pitchFamily="34" charset="0"/>
            </a:endParaRPr>
          </a:p>
          <a:p>
            <a:pPr>
              <a:spcBef>
                <a:spcPts val="0"/>
              </a:spcBef>
              <a:spcAft>
                <a:spcPts val="600"/>
              </a:spcAft>
            </a:pPr>
            <a:r>
              <a:rPr lang="en-GB" sz="2000">
                <a:solidFill>
                  <a:schemeClr val="accent1">
                    <a:lumMod val="50000"/>
                  </a:schemeClr>
                </a:solidFill>
                <a:latin typeface="Arial"/>
                <a:cs typeface="Arial"/>
              </a:rPr>
              <a:t>You may be in the day case unit just a few hours or for rituximab it may be a full day and simple refreshments will be available.</a:t>
            </a:r>
          </a:p>
          <a:p>
            <a:pPr>
              <a:spcBef>
                <a:spcPts val="0"/>
              </a:spcBef>
              <a:spcAft>
                <a:spcPts val="600"/>
              </a:spcAft>
            </a:pPr>
            <a:r>
              <a:rPr lang="en-GB" sz="2000">
                <a:solidFill>
                  <a:schemeClr val="accent1">
                    <a:lumMod val="50000"/>
                  </a:schemeClr>
                </a:solidFill>
                <a:latin typeface="Arial"/>
                <a:cs typeface="Arial"/>
              </a:rPr>
              <a:t>If you are unable to attend, then you must let the day case staff know ASAP (not the rheumatology nurses).</a:t>
            </a:r>
          </a:p>
          <a:p>
            <a:pPr>
              <a:spcBef>
                <a:spcPts val="0"/>
              </a:spcBef>
              <a:spcAft>
                <a:spcPts val="600"/>
              </a:spcAft>
            </a:pPr>
            <a:r>
              <a:rPr lang="en-GB" sz="2000">
                <a:solidFill>
                  <a:schemeClr val="accent1">
                    <a:lumMod val="50000"/>
                  </a:schemeClr>
                </a:solidFill>
                <a:latin typeface="Arial"/>
                <a:cs typeface="Arial"/>
              </a:rPr>
              <a:t>If relevant you must book your next infusion with the day case staff before you leave.</a:t>
            </a:r>
          </a:p>
          <a:p>
            <a:pPr>
              <a:spcBef>
                <a:spcPts val="0"/>
              </a:spcBef>
              <a:spcAft>
                <a:spcPts val="600"/>
              </a:spcAft>
            </a:pPr>
            <a:r>
              <a:rPr lang="en-GB" sz="2000">
                <a:solidFill>
                  <a:schemeClr val="accent1">
                    <a:lumMod val="50000"/>
                  </a:schemeClr>
                </a:solidFill>
                <a:latin typeface="Arial"/>
                <a:cs typeface="Arial"/>
              </a:rPr>
              <a:t>Medical day case phone number: 01384 456111 </a:t>
            </a:r>
            <a:r>
              <a:rPr lang="en-GB" sz="2000" err="1">
                <a:solidFill>
                  <a:schemeClr val="accent1">
                    <a:lumMod val="50000"/>
                  </a:schemeClr>
                </a:solidFill>
                <a:latin typeface="Arial"/>
                <a:cs typeface="Arial"/>
              </a:rPr>
              <a:t>ext</a:t>
            </a:r>
            <a:r>
              <a:rPr lang="en-GB" sz="2000">
                <a:solidFill>
                  <a:schemeClr val="accent1">
                    <a:lumMod val="50000"/>
                  </a:schemeClr>
                </a:solidFill>
                <a:latin typeface="Arial"/>
                <a:cs typeface="Arial"/>
              </a:rPr>
              <a:t> 3365 or 2096 </a:t>
            </a:r>
            <a:endParaRPr lang="en-GB" sz="2000">
              <a:solidFill>
                <a:schemeClr val="accent1">
                  <a:lumMod val="50000"/>
                </a:schemeClr>
              </a:solidFill>
              <a:latin typeface="Arial" panose="020B0604020202020204" pitchFamily="34" charset="0"/>
              <a:cs typeface="Arial" panose="020B0604020202020204" pitchFamily="34" charset="0"/>
            </a:endParaRPr>
          </a:p>
          <a:p>
            <a:pPr>
              <a:spcBef>
                <a:spcPts val="0"/>
              </a:spcBef>
              <a:spcAft>
                <a:spcPts val="600"/>
              </a:spcAft>
            </a:pPr>
            <a:endParaRPr lang="en-GB" sz="2000">
              <a:solidFill>
                <a:schemeClr val="accent1">
                  <a:lumMod val="50000"/>
                </a:schemeClr>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C2A0C890-9C9C-6A7C-4F7F-F43FA3737E0F}"/>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B5885F2D-A4E3-0682-B4B3-0A8A23CD2919}"/>
              </a:ext>
            </a:extLst>
          </p:cNvPr>
          <p:cNvSpPr>
            <a:spLocks noGrp="1"/>
          </p:cNvSpPr>
          <p:nvPr>
            <p:ph type="sldNum" sz="quarter" idx="12"/>
          </p:nvPr>
        </p:nvSpPr>
        <p:spPr/>
        <p:txBody>
          <a:bodyPr/>
          <a:lstStyle/>
          <a:p>
            <a:pPr>
              <a:defRPr/>
            </a:pPr>
            <a:fld id="{68EFAA53-B5B7-4425-9958-868BAA75E838}" type="slidenum">
              <a:rPr lang="en-GB" smtClean="0"/>
              <a:pPr>
                <a:defRPr/>
              </a:pPr>
              <a:t>13</a:t>
            </a:fld>
            <a:endParaRPr lang="en-GB"/>
          </a:p>
        </p:txBody>
      </p:sp>
    </p:spTree>
    <p:extLst>
      <p:ext uri="{BB962C8B-B14F-4D97-AF65-F5344CB8AC3E}">
        <p14:creationId xmlns:p14="http://schemas.microsoft.com/office/powerpoint/2010/main" val="3387754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A51881-CAAF-DDAC-C047-4D3B49798B9A}"/>
              </a:ext>
            </a:extLst>
          </p:cNvPr>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sz="2000">
                <a:latin typeface="Arial" panose="020B0604020202020204" pitchFamily="34" charset="0"/>
                <a:cs typeface="Arial" panose="020B0604020202020204" pitchFamily="34" charset="0"/>
              </a:rPr>
              <a:t> </a:t>
            </a:r>
            <a:endParaRPr lang="en-GB" sz="2800">
              <a:solidFill>
                <a:schemeClr val="accent6">
                  <a:lumMod val="75000"/>
                </a:schemeClr>
              </a:solidFill>
              <a:latin typeface="Arial" panose="020B0604020202020204" pitchFamily="34" charset="0"/>
              <a:cs typeface="Arial" panose="020B0604020202020204" pitchFamily="34" charset="0"/>
            </a:endParaRPr>
          </a:p>
        </p:txBody>
      </p:sp>
      <p:sp>
        <p:nvSpPr>
          <p:cNvPr id="6" name="Rectangle 1"/>
          <p:cNvSpPr>
            <a:spLocks noChangeArrowheads="1"/>
          </p:cNvSpPr>
          <p:nvPr/>
        </p:nvSpPr>
        <p:spPr bwMode="auto">
          <a:xfrm>
            <a:off x="1638300" y="3284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1638300" y="3284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288714094"/>
              </p:ext>
            </p:extLst>
          </p:nvPr>
        </p:nvGraphicFramePr>
        <p:xfrm>
          <a:off x="449925" y="2276872"/>
          <a:ext cx="8298539" cy="2560297"/>
        </p:xfrm>
        <a:graphic>
          <a:graphicData uri="http://schemas.openxmlformats.org/drawingml/2006/table">
            <a:tbl>
              <a:tblPr/>
              <a:tblGrid>
                <a:gridCol w="3618019">
                  <a:extLst>
                    <a:ext uri="{9D8B030D-6E8A-4147-A177-3AD203B41FA5}">
                      <a16:colId xmlns:a16="http://schemas.microsoft.com/office/drawing/2014/main" val="20000"/>
                    </a:ext>
                  </a:extLst>
                </a:gridCol>
                <a:gridCol w="4680520">
                  <a:extLst>
                    <a:ext uri="{9D8B030D-6E8A-4147-A177-3AD203B41FA5}">
                      <a16:colId xmlns:a16="http://schemas.microsoft.com/office/drawing/2014/main" val="20001"/>
                    </a:ext>
                  </a:extLst>
                </a:gridCol>
              </a:tblGrid>
              <a:tr h="658359">
                <a:tc>
                  <a:txBody>
                    <a:bodyPr/>
                    <a:lstStyle/>
                    <a:p>
                      <a:pPr marL="0" marR="0" indent="0" algn="ctr" defTabSz="914400" rtl="0" eaLnBrk="1" latinLnBrk="0" hangingPunct="1">
                        <a:spcBef>
                          <a:spcPts val="0"/>
                        </a:spcBef>
                        <a:spcAft>
                          <a:spcPts val="0"/>
                        </a:spcAft>
                      </a:pPr>
                      <a:r>
                        <a:rPr lang="en-GB" sz="2000" b="0" kern="1400">
                          <a:solidFill>
                            <a:schemeClr val="bg1"/>
                          </a:solidFill>
                          <a:effectLst/>
                          <a:latin typeface="Segoe UI" pitchFamily="34" charset="0"/>
                          <a:ea typeface="Segoe UI" pitchFamily="34" charset="0"/>
                          <a:cs typeface="Segoe UI" pitchFamily="34" charset="0"/>
                        </a:rPr>
                        <a:t>Rituximab</a:t>
                      </a:r>
                    </a:p>
                  </a:txBody>
                  <a:tcPr marL="68580" marR="68580" marT="0" marB="0" anchor="ctr">
                    <a:solidFill>
                      <a:schemeClr val="accent1">
                        <a:lumMod val="75000"/>
                      </a:schemeClr>
                    </a:solidFill>
                  </a:tcPr>
                </a:tc>
                <a:tc>
                  <a:txBody>
                    <a:bodyPr/>
                    <a:lstStyle/>
                    <a:p>
                      <a:pPr marL="0" marR="0" indent="0" algn="ctr" defTabSz="914400" rtl="0" eaLnBrk="1" latinLnBrk="0" hangingPunct="1">
                        <a:spcBef>
                          <a:spcPts val="0"/>
                        </a:spcBef>
                        <a:spcAft>
                          <a:spcPts val="0"/>
                        </a:spcAft>
                      </a:pPr>
                      <a:r>
                        <a:rPr lang="en-GB" sz="2000" b="0" kern="1400" baseline="0">
                          <a:solidFill>
                            <a:schemeClr val="bg1"/>
                          </a:solidFill>
                          <a:effectLst/>
                          <a:latin typeface="Segoe UI" pitchFamily="34" charset="0"/>
                          <a:ea typeface="Segoe UI" pitchFamily="34" charset="0"/>
                          <a:cs typeface="Segoe UI" pitchFamily="34" charset="0"/>
                        </a:rPr>
                        <a:t>Given as 2 infusions 2 weeks apart initially, then as a single infusion when needed at least 6 months later</a:t>
                      </a:r>
                      <a:endParaRPr lang="en-GB" sz="2000" b="0" kern="1400">
                        <a:solidFill>
                          <a:schemeClr val="bg1"/>
                        </a:solidFill>
                        <a:effectLst/>
                        <a:latin typeface="Segoe UI" pitchFamily="34" charset="0"/>
                        <a:ea typeface="Segoe UI" pitchFamily="34" charset="0"/>
                        <a:cs typeface="Segoe UI" pitchFamily="34" charset="0"/>
                      </a:endParaRPr>
                    </a:p>
                  </a:txBody>
                  <a:tcPr marL="68580" marR="68580" marT="0" marB="0" anchor="ctr">
                    <a:solidFill>
                      <a:schemeClr val="accent1">
                        <a:lumMod val="75000"/>
                      </a:schemeClr>
                    </a:solidFill>
                  </a:tcPr>
                </a:tc>
                <a:extLst>
                  <a:ext uri="{0D108BD9-81ED-4DB2-BD59-A6C34878D82A}">
                    <a16:rowId xmlns:a16="http://schemas.microsoft.com/office/drawing/2014/main" val="10000"/>
                  </a:ext>
                </a:extLst>
              </a:tr>
              <a:tr h="658359">
                <a:tc>
                  <a:txBody>
                    <a:bodyPr/>
                    <a:lstStyle/>
                    <a:p>
                      <a:pPr marR="0" indent="0" algn="ctr" rtl="0">
                        <a:spcBef>
                          <a:spcPts val="0"/>
                        </a:spcBef>
                        <a:spcAft>
                          <a:spcPts val="0"/>
                        </a:spcAft>
                      </a:pPr>
                      <a:r>
                        <a:rPr lang="en-GB" sz="2000" b="0" kern="1400">
                          <a:solidFill>
                            <a:schemeClr val="accent1">
                              <a:lumMod val="50000"/>
                            </a:schemeClr>
                          </a:solidFill>
                          <a:effectLst/>
                          <a:latin typeface="Segoe UI" pitchFamily="34" charset="0"/>
                          <a:ea typeface="Segoe UI" pitchFamily="34" charset="0"/>
                          <a:cs typeface="Segoe UI" pitchFamily="34" charset="0"/>
                        </a:rPr>
                        <a:t>Infliximab</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0" kern="1400">
                          <a:solidFill>
                            <a:schemeClr val="accent1">
                              <a:lumMod val="50000"/>
                            </a:schemeClr>
                          </a:solidFill>
                          <a:effectLst/>
                          <a:latin typeface="Segoe UI" pitchFamily="34" charset="0"/>
                          <a:ea typeface="Segoe UI" pitchFamily="34" charset="0"/>
                          <a:cs typeface="Segoe UI" pitchFamily="34" charset="0"/>
                        </a:rPr>
                        <a:t>One infusion every 8 weeks after loading doses at</a:t>
                      </a:r>
                      <a:r>
                        <a:rPr lang="en-GB" sz="2000" b="0" kern="1400" baseline="0">
                          <a:solidFill>
                            <a:schemeClr val="accent1">
                              <a:lumMod val="50000"/>
                            </a:schemeClr>
                          </a:solidFill>
                          <a:effectLst/>
                          <a:latin typeface="Segoe UI" pitchFamily="34" charset="0"/>
                          <a:ea typeface="Segoe UI" pitchFamily="34" charset="0"/>
                          <a:cs typeface="Segoe UI" pitchFamily="34" charset="0"/>
                        </a:rPr>
                        <a:t> </a:t>
                      </a:r>
                      <a:r>
                        <a:rPr lang="en-GB" sz="2000" b="0" kern="1400">
                          <a:solidFill>
                            <a:schemeClr val="accent1">
                              <a:lumMod val="50000"/>
                            </a:schemeClr>
                          </a:solidFill>
                          <a:effectLst/>
                          <a:latin typeface="Segoe UI" pitchFamily="34" charset="0"/>
                          <a:ea typeface="Segoe UI" pitchFamily="34" charset="0"/>
                          <a:cs typeface="Segoe UI" pitchFamily="34" charset="0"/>
                        </a:rPr>
                        <a:t>0,</a:t>
                      </a:r>
                      <a:r>
                        <a:rPr lang="en-GB" sz="2000" b="0" kern="1400" baseline="0">
                          <a:solidFill>
                            <a:schemeClr val="accent1">
                              <a:lumMod val="50000"/>
                            </a:schemeClr>
                          </a:solidFill>
                          <a:effectLst/>
                          <a:latin typeface="Segoe UI" pitchFamily="34" charset="0"/>
                          <a:ea typeface="Segoe UI" pitchFamily="34" charset="0"/>
                          <a:cs typeface="Segoe UI" pitchFamily="34" charset="0"/>
                        </a:rPr>
                        <a:t> 2 and 6 weeks </a:t>
                      </a:r>
                    </a:p>
                  </a:txBody>
                  <a:tcPr marL="68580" marR="68580" marT="0" marB="0" anchor="ctr"/>
                </a:tc>
                <a:extLst>
                  <a:ext uri="{0D108BD9-81ED-4DB2-BD59-A6C34878D82A}">
                    <a16:rowId xmlns:a16="http://schemas.microsoft.com/office/drawing/2014/main" val="10001"/>
                  </a:ext>
                </a:extLst>
              </a:tr>
              <a:tr h="987538">
                <a:tc>
                  <a:txBody>
                    <a:bodyPr/>
                    <a:lstStyle/>
                    <a:p>
                      <a:pPr marR="0" indent="0" algn="ctr" rtl="0">
                        <a:spcBef>
                          <a:spcPts val="0"/>
                        </a:spcBef>
                        <a:spcAft>
                          <a:spcPts val="0"/>
                        </a:spcAft>
                      </a:pPr>
                      <a:r>
                        <a:rPr lang="en-GB" sz="2000" b="0" kern="1400">
                          <a:solidFill>
                            <a:schemeClr val="accent1">
                              <a:lumMod val="50000"/>
                            </a:schemeClr>
                          </a:solidFill>
                          <a:effectLst/>
                          <a:latin typeface="Segoe UI" pitchFamily="34" charset="0"/>
                          <a:ea typeface="Segoe UI" pitchFamily="34" charset="0"/>
                          <a:cs typeface="Segoe UI" pitchFamily="34" charset="0"/>
                        </a:rPr>
                        <a:t>Tocilizumab </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0" kern="1400">
                          <a:solidFill>
                            <a:schemeClr val="accent1">
                              <a:lumMod val="50000"/>
                            </a:schemeClr>
                          </a:solidFill>
                          <a:effectLst/>
                          <a:latin typeface="Segoe UI" pitchFamily="34" charset="0"/>
                          <a:ea typeface="Segoe UI" pitchFamily="34" charset="0"/>
                          <a:cs typeface="Segoe UI" pitchFamily="34" charset="0"/>
                        </a:rPr>
                        <a:t>Monthly infusion</a:t>
                      </a:r>
                    </a:p>
                  </a:txBody>
                  <a:tcPr marL="68580" marR="68580" marT="0" marB="0" anchor="ctr"/>
                </a:tc>
                <a:extLst>
                  <a:ext uri="{0D108BD9-81ED-4DB2-BD59-A6C34878D82A}">
                    <a16:rowId xmlns:a16="http://schemas.microsoft.com/office/drawing/2014/main" val="10003"/>
                  </a:ext>
                </a:extLst>
              </a:tr>
            </a:tbl>
          </a:graphicData>
        </a:graphic>
      </p:graphicFrame>
      <p:sp>
        <p:nvSpPr>
          <p:cNvPr id="9" name="Title 1"/>
          <p:cNvSpPr txBox="1">
            <a:spLocks/>
          </p:cNvSpPr>
          <p:nvPr/>
        </p:nvSpPr>
        <p:spPr>
          <a:xfrm>
            <a:off x="449925" y="274638"/>
            <a:ext cx="8229600" cy="1162843"/>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Arial" panose="020B0604020202020204" pitchFamily="34" charset="0"/>
                <a:cs typeface="Arial" panose="020B0604020202020204" pitchFamily="34" charset="0"/>
              </a:rPr>
              <a:t>How often do I have  my infusion?</a:t>
            </a:r>
            <a:endParaRPr lang="en-GB" sz="3600">
              <a:solidFill>
                <a:schemeClr val="bg1"/>
              </a:solidFill>
              <a:latin typeface="Segoe UI" pitchFamily="34" charset="0"/>
            </a:endParaRPr>
          </a:p>
        </p:txBody>
      </p:sp>
      <p:graphicFrame>
        <p:nvGraphicFramePr>
          <p:cNvPr id="4" name="Table 3">
            <a:extLst>
              <a:ext uri="{FF2B5EF4-FFF2-40B4-BE49-F238E27FC236}">
                <a16:creationId xmlns:a16="http://schemas.microsoft.com/office/drawing/2014/main" id="{FC2E2029-D3F2-7A59-C771-D8C1C9D557FD}"/>
              </a:ext>
            </a:extLst>
          </p:cNvPr>
          <p:cNvGraphicFramePr>
            <a:graphicFrameLocks noGrp="1"/>
          </p:cNvGraphicFramePr>
          <p:nvPr>
            <p:extLst>
              <p:ext uri="{D42A27DB-BD31-4B8C-83A1-F6EECF244321}">
                <p14:modId xmlns:p14="http://schemas.microsoft.com/office/powerpoint/2010/main" val="4221471206"/>
              </p:ext>
            </p:extLst>
          </p:nvPr>
        </p:nvGraphicFramePr>
        <p:xfrm>
          <a:off x="441216" y="4581128"/>
          <a:ext cx="8307248" cy="712163"/>
        </p:xfrm>
        <a:graphic>
          <a:graphicData uri="http://schemas.openxmlformats.org/drawingml/2006/table">
            <a:tbl>
              <a:tblPr/>
              <a:tblGrid>
                <a:gridCol w="3626728">
                  <a:extLst>
                    <a:ext uri="{9D8B030D-6E8A-4147-A177-3AD203B41FA5}">
                      <a16:colId xmlns:a16="http://schemas.microsoft.com/office/drawing/2014/main" val="708265069"/>
                    </a:ext>
                  </a:extLst>
                </a:gridCol>
                <a:gridCol w="4680520">
                  <a:extLst>
                    <a:ext uri="{9D8B030D-6E8A-4147-A177-3AD203B41FA5}">
                      <a16:colId xmlns:a16="http://schemas.microsoft.com/office/drawing/2014/main" val="3190838845"/>
                    </a:ext>
                  </a:extLst>
                </a:gridCol>
              </a:tblGrid>
              <a:tr h="712163">
                <a:tc>
                  <a:txBody>
                    <a:bodyPr/>
                    <a:lstStyle/>
                    <a:p>
                      <a:pPr marR="0" indent="0" algn="ctr" rtl="0">
                        <a:spcBef>
                          <a:spcPts val="0"/>
                        </a:spcBef>
                        <a:spcAft>
                          <a:spcPts val="0"/>
                        </a:spcAft>
                      </a:pPr>
                      <a:r>
                        <a:rPr lang="en-GB" sz="2000" b="0" kern="1400">
                          <a:solidFill>
                            <a:schemeClr val="bg1"/>
                          </a:solidFill>
                          <a:effectLst/>
                          <a:latin typeface="Segoe UI" pitchFamily="34" charset="0"/>
                          <a:ea typeface="Segoe UI" pitchFamily="34" charset="0"/>
                          <a:cs typeface="Segoe UI" pitchFamily="34" charset="0"/>
                        </a:rPr>
                        <a:t>Abatacept</a:t>
                      </a:r>
                      <a:endParaRPr lang="en-GB" sz="1400" b="0" kern="1400">
                        <a:solidFill>
                          <a:schemeClr val="bg1"/>
                        </a:solidFill>
                        <a:effectLst/>
                        <a:latin typeface="Segoe UI" pitchFamily="34" charset="0"/>
                        <a:ea typeface="Segoe UI" pitchFamily="34" charset="0"/>
                        <a:cs typeface="Segoe UI" pitchFamily="34" charset="0"/>
                      </a:endParaRPr>
                    </a:p>
                  </a:txBody>
                  <a:tcPr marL="68580" marR="68580" marT="0" marB="0" anchor="ctr">
                    <a:solidFill>
                      <a:schemeClr val="accent1">
                        <a:lumMod val="75000"/>
                      </a:schemeClr>
                    </a:solidFill>
                  </a:tcPr>
                </a:tc>
                <a:tc>
                  <a:txBody>
                    <a:bodyPr/>
                    <a:lstStyle/>
                    <a:p>
                      <a:pPr marR="0" indent="0" algn="ctr" rtl="0">
                        <a:spcBef>
                          <a:spcPts val="0"/>
                        </a:spcBef>
                        <a:spcAft>
                          <a:spcPts val="0"/>
                        </a:spcAft>
                      </a:pPr>
                      <a:r>
                        <a:rPr lang="en-GB" sz="2000" b="0" kern="1400">
                          <a:solidFill>
                            <a:schemeClr val="bg1"/>
                          </a:solidFill>
                          <a:effectLst/>
                          <a:latin typeface="Segoe UI" pitchFamily="34" charset="0"/>
                          <a:ea typeface="Segoe UI" pitchFamily="34" charset="0"/>
                          <a:cs typeface="Segoe UI" pitchFamily="34" charset="0"/>
                        </a:rPr>
                        <a:t>Monthly infusion, after loading doses at</a:t>
                      </a:r>
                      <a:r>
                        <a:rPr lang="en-GB" sz="2000" b="0" kern="1400" baseline="0">
                          <a:solidFill>
                            <a:schemeClr val="bg1"/>
                          </a:solidFill>
                          <a:effectLst/>
                          <a:latin typeface="Segoe UI" pitchFamily="34" charset="0"/>
                          <a:ea typeface="Segoe UI" pitchFamily="34" charset="0"/>
                          <a:cs typeface="Segoe UI" pitchFamily="34" charset="0"/>
                        </a:rPr>
                        <a:t> </a:t>
                      </a:r>
                      <a:r>
                        <a:rPr lang="en-GB" sz="2000" b="0" kern="1400">
                          <a:solidFill>
                            <a:schemeClr val="bg1"/>
                          </a:solidFill>
                          <a:effectLst/>
                          <a:latin typeface="Segoe UI" pitchFamily="34" charset="0"/>
                          <a:ea typeface="Segoe UI" pitchFamily="34" charset="0"/>
                          <a:cs typeface="Segoe UI" pitchFamily="34" charset="0"/>
                        </a:rPr>
                        <a:t>0, 2 and 4 weeks </a:t>
                      </a:r>
                      <a:endParaRPr lang="en-GB" sz="1400" b="0" kern="1400">
                        <a:solidFill>
                          <a:schemeClr val="bg1"/>
                        </a:solidFill>
                        <a:effectLst/>
                        <a:latin typeface="Segoe UI" pitchFamily="34" charset="0"/>
                        <a:ea typeface="Segoe UI" pitchFamily="34" charset="0"/>
                        <a:cs typeface="Segoe UI" pitchFamily="34" charset="0"/>
                      </a:endParaRPr>
                    </a:p>
                  </a:txBody>
                  <a:tcPr marL="68580" marR="68580" marT="0" marB="0" anchor="ctr">
                    <a:solidFill>
                      <a:schemeClr val="accent1">
                        <a:lumMod val="75000"/>
                      </a:schemeClr>
                    </a:solidFill>
                  </a:tcPr>
                </a:tc>
                <a:extLst>
                  <a:ext uri="{0D108BD9-81ED-4DB2-BD59-A6C34878D82A}">
                    <a16:rowId xmlns:a16="http://schemas.microsoft.com/office/drawing/2014/main" val="426610637"/>
                  </a:ext>
                </a:extLst>
              </a:tr>
            </a:tbl>
          </a:graphicData>
        </a:graphic>
      </p:graphicFrame>
      <p:sp>
        <p:nvSpPr>
          <p:cNvPr id="10" name="Footer Placeholder 9">
            <a:extLst>
              <a:ext uri="{FF2B5EF4-FFF2-40B4-BE49-F238E27FC236}">
                <a16:creationId xmlns:a16="http://schemas.microsoft.com/office/drawing/2014/main" id="{0A9DE6E7-5915-B9A3-6C9D-DEC2F1F844A4}"/>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11" name="Slide Number Placeholder 10">
            <a:extLst>
              <a:ext uri="{FF2B5EF4-FFF2-40B4-BE49-F238E27FC236}">
                <a16:creationId xmlns:a16="http://schemas.microsoft.com/office/drawing/2014/main" id="{77E5E7EC-BFAD-61F7-9119-EE027D0F55CF}"/>
              </a:ext>
            </a:extLst>
          </p:cNvPr>
          <p:cNvSpPr>
            <a:spLocks noGrp="1"/>
          </p:cNvSpPr>
          <p:nvPr>
            <p:ph type="sldNum" sz="quarter" idx="12"/>
          </p:nvPr>
        </p:nvSpPr>
        <p:spPr/>
        <p:txBody>
          <a:bodyPr/>
          <a:lstStyle/>
          <a:p>
            <a:pPr>
              <a:defRPr/>
            </a:pPr>
            <a:fld id="{68EFAA53-B5B7-4425-9958-868BAA75E838}" type="slidenum">
              <a:rPr lang="en-GB" smtClean="0"/>
              <a:pPr>
                <a:defRPr/>
              </a:pPr>
              <a:t>14</a:t>
            </a:fld>
            <a:endParaRPr lang="en-GB"/>
          </a:p>
        </p:txBody>
      </p:sp>
    </p:spTree>
    <p:extLst>
      <p:ext uri="{BB962C8B-B14F-4D97-AF65-F5344CB8AC3E}">
        <p14:creationId xmlns:p14="http://schemas.microsoft.com/office/powerpoint/2010/main" val="176547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chemeClr val="bg1"/>
                </a:solidFill>
                <a:latin typeface="Segoe UI"/>
                <a:ea typeface="Segoe UI" pitchFamily="34" charset="0"/>
                <a:cs typeface="Segoe UI"/>
              </a:rPr>
              <a:t>Education pack</a:t>
            </a:r>
            <a:r>
              <a:rPr lang="en-GB" sz="3900">
                <a:solidFill>
                  <a:srgbClr val="FFFFFF"/>
                </a:solidFill>
                <a:latin typeface="Segoe UI"/>
                <a:ea typeface="Segoe UI" pitchFamily="34" charset="0"/>
                <a:cs typeface="Segoe UI"/>
              </a:rPr>
              <a:t>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t>Section 4</a:t>
            </a:r>
          </a:p>
          <a:p>
            <a:r>
              <a:rPr lang="en-GB" sz="2400">
                <a:latin typeface="Segoe UI"/>
                <a:cs typeface="Segoe UI"/>
              </a:rPr>
              <a:t>Treatments given by TABLET or Home INJECTION</a:t>
            </a:r>
            <a:endParaRPr lang="en-GB" sz="2400">
              <a:cs typeface="Segoe UI"/>
            </a:endParaRPr>
          </a:p>
        </p:txBody>
      </p:sp>
      <p:sp>
        <p:nvSpPr>
          <p:cNvPr id="6" name="Slide Number Placeholder 5">
            <a:extLst>
              <a:ext uri="{FF2B5EF4-FFF2-40B4-BE49-F238E27FC236}">
                <a16:creationId xmlns:a16="http://schemas.microsoft.com/office/drawing/2014/main" id="{063BCE8C-58D2-B386-DAA9-03BC4352EBBF}"/>
              </a:ext>
            </a:extLst>
          </p:cNvPr>
          <p:cNvSpPr>
            <a:spLocks noGrp="1"/>
          </p:cNvSpPr>
          <p:nvPr>
            <p:ph type="sldNum" sz="quarter" idx="12"/>
          </p:nvPr>
        </p:nvSpPr>
        <p:spPr/>
        <p:txBody>
          <a:bodyPr/>
          <a:lstStyle/>
          <a:p>
            <a:pPr>
              <a:defRPr/>
            </a:pPr>
            <a:fld id="{804CA945-C2D4-463E-80F8-2BC35AD057E7}" type="slidenum">
              <a:rPr lang="en-GB" smtClean="0"/>
              <a:pPr>
                <a:defRPr/>
              </a:pPr>
              <a:t>15</a:t>
            </a:fld>
            <a:endParaRPr lang="en-GB"/>
          </a:p>
        </p:txBody>
      </p:sp>
      <p:sp>
        <p:nvSpPr>
          <p:cNvPr id="4" name="Footer Placeholder 3">
            <a:extLst>
              <a:ext uri="{FF2B5EF4-FFF2-40B4-BE49-F238E27FC236}">
                <a16:creationId xmlns:a16="http://schemas.microsoft.com/office/drawing/2014/main" id="{2630458E-FD57-724F-DFFC-0622E3FF3C7A}"/>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3577519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F7AA3-A05D-A8D2-79A7-A48846E04C23}"/>
              </a:ext>
            </a:extLst>
          </p:cNvPr>
          <p:cNvSpPr>
            <a:spLocks noGrp="1"/>
          </p:cNvSpPr>
          <p:nvPr>
            <p:ph type="title"/>
          </p:nvPr>
        </p:nvSpPr>
        <p:spPr/>
        <p:txBody>
          <a:bodyPr/>
          <a:lstStyle/>
          <a:p>
            <a:endParaRPr lang="en-GB"/>
          </a:p>
        </p:txBody>
      </p:sp>
      <p:sp>
        <p:nvSpPr>
          <p:cNvPr id="9" name="Content Placeholder 8"/>
          <p:cNvSpPr>
            <a:spLocks noGrp="1"/>
          </p:cNvSpPr>
          <p:nvPr>
            <p:ph idx="1"/>
          </p:nvPr>
        </p:nvSpPr>
        <p:spPr>
          <a:xfrm>
            <a:off x="457200" y="2134225"/>
            <a:ext cx="8229600" cy="4525963"/>
          </a:xfrm>
        </p:spPr>
        <p:txBody>
          <a:bodyPr/>
          <a:lstStyle/>
          <a:p>
            <a:pPr>
              <a:spcBef>
                <a:spcPts val="0"/>
              </a:spcBef>
              <a:spcAft>
                <a:spcPts val="600"/>
              </a:spcAft>
            </a:pPr>
            <a:r>
              <a:rPr lang="en-GB" sz="1800">
                <a:solidFill>
                  <a:schemeClr val="accent1">
                    <a:lumMod val="50000"/>
                  </a:schemeClr>
                </a:solidFill>
                <a:latin typeface="Arial"/>
                <a:cs typeface="Arial"/>
              </a:rPr>
              <a:t>Like most Hospitals across nationally, we use Homecare companies that prepare and deliver enhanced therapies.</a:t>
            </a:r>
          </a:p>
          <a:p>
            <a:pPr>
              <a:spcBef>
                <a:spcPts val="0"/>
              </a:spcBef>
              <a:spcAft>
                <a:spcPts val="600"/>
              </a:spcAft>
            </a:pPr>
            <a:r>
              <a:rPr lang="en-GB" sz="1800">
                <a:solidFill>
                  <a:schemeClr val="accent1">
                    <a:lumMod val="50000"/>
                  </a:schemeClr>
                </a:solidFill>
                <a:latin typeface="Arial"/>
                <a:cs typeface="Arial"/>
              </a:rPr>
              <a:t>As we need to provide these companies with some of your private details, e.g. your phone number and address we will need to have your consent to share this.</a:t>
            </a:r>
          </a:p>
          <a:p>
            <a:pPr>
              <a:spcBef>
                <a:spcPts val="0"/>
              </a:spcBef>
              <a:spcAft>
                <a:spcPts val="600"/>
              </a:spcAft>
            </a:pPr>
            <a:r>
              <a:rPr lang="en-GB" sz="1800">
                <a:solidFill>
                  <a:schemeClr val="accent1">
                    <a:lumMod val="50000"/>
                  </a:schemeClr>
                </a:solidFill>
                <a:latin typeface="Arial"/>
                <a:cs typeface="Arial"/>
              </a:rPr>
              <a:t>You should receive a paper or electronic consent form for us to share your information. If not here is a link to it: </a:t>
            </a:r>
            <a:endParaRPr lang="en-GB" sz="1800">
              <a:solidFill>
                <a:schemeClr val="accent1">
                  <a:lumMod val="50000"/>
                </a:schemeClr>
              </a:solidFill>
              <a:latin typeface="Arial" panose="020B0604020202020204" pitchFamily="34" charset="0"/>
              <a:cs typeface="Arial" panose="020B0604020202020204" pitchFamily="34" charset="0"/>
            </a:endParaRPr>
          </a:p>
          <a:p>
            <a:pPr>
              <a:spcBef>
                <a:spcPts val="0"/>
              </a:spcBef>
              <a:spcAft>
                <a:spcPts val="600"/>
              </a:spcAft>
            </a:pPr>
            <a:r>
              <a:rPr lang="en-GB" sz="1800">
                <a:latin typeface="Segoe UI"/>
                <a:cs typeface="Segoe UI"/>
                <a:hlinkClick r:id="rId2"/>
              </a:rPr>
              <a:t>Dudley-Homecare-Service-Consent-Form.pdf (dgft.nhs.uk)</a:t>
            </a:r>
            <a:endParaRPr lang="en-GB" sz="1800">
              <a:latin typeface="Segoe UI"/>
              <a:cs typeface="Segoe UI"/>
            </a:endParaRPr>
          </a:p>
          <a:p>
            <a:pPr>
              <a:spcBef>
                <a:spcPts val="0"/>
              </a:spcBef>
              <a:spcAft>
                <a:spcPts val="600"/>
              </a:spcAft>
            </a:pPr>
            <a:r>
              <a:rPr lang="en-GB" sz="1800">
                <a:solidFill>
                  <a:schemeClr val="accent1">
                    <a:lumMod val="50000"/>
                  </a:schemeClr>
                </a:solidFill>
                <a:latin typeface="Arial"/>
                <a:cs typeface="Arial"/>
              </a:rPr>
              <a:t>Or contact </a:t>
            </a:r>
            <a:r>
              <a:rPr lang="en-GB" sz="1800">
                <a:solidFill>
                  <a:schemeClr val="accent1">
                    <a:lumMod val="50000"/>
                  </a:schemeClr>
                </a:solidFill>
                <a:latin typeface="Arial"/>
                <a:cs typeface="Arial"/>
                <a:hlinkClick r:id="rId3">
                  <a:extLst>
                    <a:ext uri="{A12FA001-AC4F-418D-AE19-62706E023703}">
                      <ahyp:hlinkClr xmlns:ahyp="http://schemas.microsoft.com/office/drawing/2018/hyperlinkcolor" val="tx"/>
                    </a:ext>
                  </a:extLst>
                </a:hlinkClick>
              </a:rPr>
              <a:t>dgft.biologics.admin@nhs.net</a:t>
            </a:r>
            <a:endParaRPr lang="en-GB" sz="1800">
              <a:solidFill>
                <a:schemeClr val="accent1">
                  <a:lumMod val="50000"/>
                </a:schemeClr>
              </a:solidFill>
              <a:latin typeface="Arial"/>
              <a:cs typeface="Arial"/>
            </a:endParaRPr>
          </a:p>
          <a:p>
            <a:pPr>
              <a:spcBef>
                <a:spcPts val="0"/>
              </a:spcBef>
              <a:spcAft>
                <a:spcPts val="600"/>
              </a:spcAft>
            </a:pPr>
            <a:r>
              <a:rPr lang="en-GB" sz="1800">
                <a:solidFill>
                  <a:schemeClr val="accent1">
                    <a:lumMod val="50000"/>
                  </a:schemeClr>
                </a:solidFill>
                <a:latin typeface="Arial"/>
                <a:cs typeface="Arial"/>
              </a:rPr>
              <a:t>Please complete and sign the form either electronically or on paper and return by post/ email back to the above address asap </a:t>
            </a:r>
            <a:endParaRPr lang="en-GB" sz="1800">
              <a:solidFill>
                <a:schemeClr val="accent1">
                  <a:lumMod val="50000"/>
                </a:schemeClr>
              </a:solidFill>
              <a:latin typeface="Arial" panose="020B0604020202020204" pitchFamily="34" charset="0"/>
              <a:cs typeface="Arial" panose="020B0604020202020204" pitchFamily="34" charset="0"/>
            </a:endParaRPr>
          </a:p>
          <a:p>
            <a:pPr>
              <a:spcBef>
                <a:spcPts val="0"/>
              </a:spcBef>
              <a:spcAft>
                <a:spcPts val="600"/>
              </a:spcAft>
            </a:pPr>
            <a:r>
              <a:rPr lang="en-GB" sz="1800" b="1">
                <a:solidFill>
                  <a:schemeClr val="accent1">
                    <a:lumMod val="50000"/>
                  </a:schemeClr>
                </a:solidFill>
                <a:latin typeface="Arial"/>
                <a:cs typeface="Arial"/>
              </a:rPr>
              <a:t>We cannot proceed with your prescription until we have your consent </a:t>
            </a:r>
            <a:endParaRPr lang="en-GB" sz="1800" b="1">
              <a:solidFill>
                <a:schemeClr val="accent1">
                  <a:lumMod val="50000"/>
                </a:schemeClr>
              </a:solidFill>
              <a:latin typeface="Arial" panose="020B0604020202020204" pitchFamily="34" charset="0"/>
              <a:cs typeface="Arial" panose="020B0604020202020204" pitchFamily="34" charset="0"/>
            </a:endParaRPr>
          </a:p>
        </p:txBody>
      </p:sp>
      <p:sp>
        <p:nvSpPr>
          <p:cNvPr id="5" name="Title 1"/>
          <p:cNvSpPr txBox="1">
            <a:spLocks/>
          </p:cNvSpPr>
          <p:nvPr/>
        </p:nvSpPr>
        <p:spPr bwMode="auto">
          <a:xfrm>
            <a:off x="457200"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Segoe UI" pitchFamily="34" charset="0"/>
                <a:ea typeface="Segoe UI" pitchFamily="34" charset="0"/>
                <a:cs typeface="Segoe UI" pitchFamily="34" charset="0"/>
              </a:rPr>
              <a:t>Homecare consent and referral</a:t>
            </a:r>
          </a:p>
        </p:txBody>
      </p:sp>
      <p:sp>
        <p:nvSpPr>
          <p:cNvPr id="2" name="Footer Placeholder 1">
            <a:extLst>
              <a:ext uri="{FF2B5EF4-FFF2-40B4-BE49-F238E27FC236}">
                <a16:creationId xmlns:a16="http://schemas.microsoft.com/office/drawing/2014/main" id="{588C27D2-4659-8A5C-964A-12656DC5162B}"/>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4" name="Slide Number Placeholder 3">
            <a:extLst>
              <a:ext uri="{FF2B5EF4-FFF2-40B4-BE49-F238E27FC236}">
                <a16:creationId xmlns:a16="http://schemas.microsoft.com/office/drawing/2014/main" id="{2FB51270-2BF4-D4EC-7407-92B9D9CFCD09}"/>
              </a:ext>
            </a:extLst>
          </p:cNvPr>
          <p:cNvSpPr>
            <a:spLocks noGrp="1"/>
          </p:cNvSpPr>
          <p:nvPr>
            <p:ph type="sldNum" sz="quarter" idx="12"/>
          </p:nvPr>
        </p:nvSpPr>
        <p:spPr/>
        <p:txBody>
          <a:bodyPr/>
          <a:lstStyle/>
          <a:p>
            <a:pPr>
              <a:defRPr/>
            </a:pPr>
            <a:fld id="{68EFAA53-B5B7-4425-9958-868BAA75E838}" type="slidenum">
              <a:rPr lang="en-GB" smtClean="0"/>
              <a:pPr>
                <a:defRPr/>
              </a:pPr>
              <a:t>16</a:t>
            </a:fld>
            <a:endParaRPr lang="en-GB"/>
          </a:p>
        </p:txBody>
      </p:sp>
    </p:spTree>
    <p:extLst>
      <p:ext uri="{BB962C8B-B14F-4D97-AF65-F5344CB8AC3E}">
        <p14:creationId xmlns:p14="http://schemas.microsoft.com/office/powerpoint/2010/main" val="1837485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F7AA3-A05D-A8D2-79A7-A48846E04C23}"/>
              </a:ext>
            </a:extLst>
          </p:cNvPr>
          <p:cNvSpPr>
            <a:spLocks noGrp="1"/>
          </p:cNvSpPr>
          <p:nvPr>
            <p:ph type="title"/>
          </p:nvPr>
        </p:nvSpPr>
        <p:spPr/>
        <p:txBody>
          <a:bodyPr/>
          <a:lstStyle/>
          <a:p>
            <a:endParaRPr lang="en-GB"/>
          </a:p>
        </p:txBody>
      </p:sp>
      <p:sp>
        <p:nvSpPr>
          <p:cNvPr id="9" name="Content Placeholder 8"/>
          <p:cNvSpPr>
            <a:spLocks noGrp="1"/>
          </p:cNvSpPr>
          <p:nvPr>
            <p:ph idx="1"/>
          </p:nvPr>
        </p:nvSpPr>
        <p:spPr>
          <a:xfrm>
            <a:off x="457200" y="1484784"/>
            <a:ext cx="8538772" cy="4525963"/>
          </a:xfrm>
        </p:spPr>
        <p:txBody>
          <a:bodyPr/>
          <a:lstStyle/>
          <a:p>
            <a:pPr marL="0" indent="0">
              <a:spcBef>
                <a:spcPts val="0"/>
              </a:spcBef>
              <a:spcAft>
                <a:spcPts val="600"/>
              </a:spcAft>
              <a:buNone/>
            </a:pPr>
            <a:r>
              <a:rPr lang="en-GB" sz="1800">
                <a:solidFill>
                  <a:schemeClr val="accent1">
                    <a:lumMod val="50000"/>
                  </a:schemeClr>
                </a:solidFill>
                <a:latin typeface="Arial"/>
                <a:cs typeface="Arial"/>
              </a:rPr>
              <a:t>We currently use the companies listed below to provide enhanced treatments to your own home, or at another agreed address.</a:t>
            </a:r>
          </a:p>
          <a:p>
            <a:pPr>
              <a:spcBef>
                <a:spcPts val="0"/>
              </a:spcBef>
              <a:spcAft>
                <a:spcPts val="600"/>
              </a:spcAft>
            </a:pPr>
            <a:r>
              <a:rPr lang="en-GB" sz="1800" err="1">
                <a:solidFill>
                  <a:schemeClr val="accent1">
                    <a:lumMod val="50000"/>
                  </a:schemeClr>
                </a:solidFill>
                <a:latin typeface="Arial"/>
                <a:cs typeface="Arial"/>
              </a:rPr>
              <a:t>Sciensus</a:t>
            </a:r>
            <a:r>
              <a:rPr lang="en-GB" sz="1800">
                <a:solidFill>
                  <a:schemeClr val="accent1">
                    <a:lumMod val="50000"/>
                  </a:schemeClr>
                </a:solidFill>
                <a:latin typeface="Arial"/>
                <a:cs typeface="Arial"/>
              </a:rPr>
              <a:t> contact number 0333 1039 499 </a:t>
            </a:r>
          </a:p>
          <a:p>
            <a:pPr>
              <a:spcBef>
                <a:spcPts val="0"/>
              </a:spcBef>
              <a:spcAft>
                <a:spcPts val="600"/>
              </a:spcAft>
            </a:pPr>
            <a:r>
              <a:rPr lang="en-GB" sz="1800">
                <a:solidFill>
                  <a:schemeClr val="accent1">
                    <a:lumMod val="50000"/>
                  </a:schemeClr>
                </a:solidFill>
                <a:latin typeface="Arial"/>
                <a:cs typeface="Arial"/>
              </a:rPr>
              <a:t>Lloyds contact number 01279 456 789 </a:t>
            </a:r>
          </a:p>
          <a:p>
            <a:pPr>
              <a:spcBef>
                <a:spcPts val="0"/>
              </a:spcBef>
              <a:spcAft>
                <a:spcPts val="600"/>
              </a:spcAft>
            </a:pPr>
            <a:r>
              <a:rPr lang="en-GB" sz="1800">
                <a:solidFill>
                  <a:schemeClr val="accent1">
                    <a:lumMod val="50000"/>
                  </a:schemeClr>
                </a:solidFill>
                <a:latin typeface="Arial"/>
                <a:cs typeface="Arial"/>
              </a:rPr>
              <a:t>HealthNet contact number 08000 833 060</a:t>
            </a:r>
          </a:p>
          <a:p>
            <a:pPr>
              <a:spcBef>
                <a:spcPts val="0"/>
              </a:spcBef>
              <a:spcAft>
                <a:spcPts val="600"/>
              </a:spcAft>
            </a:pPr>
            <a:r>
              <a:rPr lang="en-GB" sz="1800" err="1">
                <a:solidFill>
                  <a:schemeClr val="accent1">
                    <a:lumMod val="50000"/>
                  </a:schemeClr>
                </a:solidFill>
                <a:latin typeface="Arial"/>
                <a:cs typeface="Arial"/>
              </a:rPr>
              <a:t>Alcura</a:t>
            </a:r>
            <a:r>
              <a:rPr lang="en-GB" sz="1800">
                <a:solidFill>
                  <a:schemeClr val="accent1">
                    <a:lumMod val="50000"/>
                  </a:schemeClr>
                </a:solidFill>
                <a:latin typeface="Arial"/>
                <a:cs typeface="Arial"/>
              </a:rPr>
              <a:t> contact number 01604 433 510</a:t>
            </a:r>
          </a:p>
          <a:p>
            <a:pPr>
              <a:spcBef>
                <a:spcPts val="0"/>
              </a:spcBef>
              <a:spcAft>
                <a:spcPts val="600"/>
              </a:spcAft>
            </a:pPr>
            <a:r>
              <a:rPr lang="en-GB" sz="1800">
                <a:solidFill>
                  <a:schemeClr val="accent1">
                    <a:lumMod val="50000"/>
                  </a:schemeClr>
                </a:solidFill>
                <a:latin typeface="Arial"/>
                <a:cs typeface="Arial"/>
              </a:rPr>
              <a:t>Fresenius contact number 01623 518 919</a:t>
            </a:r>
          </a:p>
          <a:p>
            <a:pPr>
              <a:spcBef>
                <a:spcPts val="0"/>
              </a:spcBef>
              <a:spcAft>
                <a:spcPts val="600"/>
              </a:spcAft>
            </a:pPr>
            <a:r>
              <a:rPr lang="en-GB" sz="1800" err="1">
                <a:solidFill>
                  <a:schemeClr val="accent1">
                    <a:lumMod val="50000"/>
                  </a:schemeClr>
                </a:solidFill>
                <a:latin typeface="Arial"/>
                <a:cs typeface="Arial"/>
              </a:rPr>
              <a:t>Pharmaxo</a:t>
            </a:r>
            <a:r>
              <a:rPr lang="en-GB" sz="1800">
                <a:solidFill>
                  <a:schemeClr val="accent1">
                    <a:lumMod val="50000"/>
                  </a:schemeClr>
                </a:solidFill>
                <a:latin typeface="Arial"/>
                <a:cs typeface="Arial"/>
              </a:rPr>
              <a:t> contact number 01225 302 188 </a:t>
            </a:r>
          </a:p>
          <a:p>
            <a:pPr>
              <a:spcBef>
                <a:spcPts val="0"/>
              </a:spcBef>
              <a:spcAft>
                <a:spcPts val="600"/>
              </a:spcAft>
            </a:pPr>
            <a:r>
              <a:rPr lang="en-GB" sz="1800">
                <a:solidFill>
                  <a:schemeClr val="accent1">
                    <a:lumMod val="50000"/>
                  </a:schemeClr>
                </a:solidFill>
                <a:latin typeface="Arial"/>
                <a:cs typeface="Arial"/>
              </a:rPr>
              <a:t>Calea contact number 0800 0902 461</a:t>
            </a:r>
          </a:p>
          <a:p>
            <a:pPr marL="0" indent="0">
              <a:spcBef>
                <a:spcPts val="0"/>
              </a:spcBef>
              <a:spcAft>
                <a:spcPts val="600"/>
              </a:spcAft>
              <a:buNone/>
            </a:pPr>
            <a:endParaRPr lang="en-GB" sz="1800">
              <a:solidFill>
                <a:schemeClr val="accent1">
                  <a:lumMod val="50000"/>
                </a:schemeClr>
              </a:solidFill>
              <a:latin typeface="Arial"/>
              <a:cs typeface="Arial"/>
            </a:endParaRPr>
          </a:p>
          <a:p>
            <a:pPr marL="0" indent="0">
              <a:spcBef>
                <a:spcPts val="0"/>
              </a:spcBef>
              <a:spcAft>
                <a:spcPts val="600"/>
              </a:spcAft>
              <a:buNone/>
            </a:pPr>
            <a:r>
              <a:rPr lang="en-GB" sz="1800">
                <a:solidFill>
                  <a:schemeClr val="accent1">
                    <a:lumMod val="50000"/>
                  </a:schemeClr>
                </a:solidFill>
                <a:latin typeface="Arial"/>
                <a:cs typeface="Arial"/>
              </a:rPr>
              <a:t>Once you have returned your consent form, we will forward your prescription to the relevant company.</a:t>
            </a:r>
          </a:p>
          <a:p>
            <a:pPr marL="0" indent="0">
              <a:spcBef>
                <a:spcPts val="0"/>
              </a:spcBef>
              <a:spcAft>
                <a:spcPts val="600"/>
              </a:spcAft>
              <a:buNone/>
            </a:pPr>
            <a:r>
              <a:rPr lang="en-GB" sz="1800" b="1">
                <a:solidFill>
                  <a:schemeClr val="accent1">
                    <a:lumMod val="50000"/>
                  </a:schemeClr>
                </a:solidFill>
                <a:latin typeface="Arial"/>
                <a:cs typeface="Arial"/>
              </a:rPr>
              <a:t>It is important to note the company will call on a withheld number so please ensure your phones accept withheld numbers &amp; please ensure you provide up to date contact details to your clinic team when you consent for treatment.</a:t>
            </a:r>
            <a:endParaRPr lang="en-GB" sz="1800" b="1">
              <a:solidFill>
                <a:schemeClr val="accent1">
                  <a:lumMod val="50000"/>
                </a:schemeClr>
              </a:solidFill>
              <a:latin typeface="Arial" panose="020B0604020202020204" pitchFamily="34" charset="0"/>
              <a:cs typeface="Arial" panose="020B0604020202020204" pitchFamily="34" charset="0"/>
            </a:endParaRPr>
          </a:p>
        </p:txBody>
      </p:sp>
      <p:sp>
        <p:nvSpPr>
          <p:cNvPr id="5" name="Title 1"/>
          <p:cNvSpPr txBox="1">
            <a:spLocks/>
          </p:cNvSpPr>
          <p:nvPr/>
        </p:nvSpPr>
        <p:spPr bwMode="auto">
          <a:xfrm>
            <a:off x="457200"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Segoe UI"/>
                <a:ea typeface="Segoe UI" pitchFamily="34" charset="0"/>
                <a:cs typeface="Segoe UI"/>
              </a:rPr>
              <a:t>Homecare companies</a:t>
            </a:r>
            <a:endParaRPr lang="en-GB" sz="3600">
              <a:solidFill>
                <a:schemeClr val="bg1"/>
              </a:solidFill>
              <a:latin typeface="Segoe UI"/>
              <a:ea typeface="Segoe UI" pitchFamily="34" charset="0"/>
              <a:cs typeface="Segoe UI" pitchFamily="34" charset="0"/>
            </a:endParaRPr>
          </a:p>
        </p:txBody>
      </p:sp>
      <p:sp>
        <p:nvSpPr>
          <p:cNvPr id="2" name="Footer Placeholder 1">
            <a:extLst>
              <a:ext uri="{FF2B5EF4-FFF2-40B4-BE49-F238E27FC236}">
                <a16:creationId xmlns:a16="http://schemas.microsoft.com/office/drawing/2014/main" id="{8D98FC61-287F-3FA4-6196-582E6BB9C5EF}"/>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4" name="Slide Number Placeholder 3">
            <a:extLst>
              <a:ext uri="{FF2B5EF4-FFF2-40B4-BE49-F238E27FC236}">
                <a16:creationId xmlns:a16="http://schemas.microsoft.com/office/drawing/2014/main" id="{5EBC8788-39E2-AFA2-25BA-28838F1C2444}"/>
              </a:ext>
            </a:extLst>
          </p:cNvPr>
          <p:cNvSpPr>
            <a:spLocks noGrp="1"/>
          </p:cNvSpPr>
          <p:nvPr>
            <p:ph type="sldNum" sz="quarter" idx="12"/>
          </p:nvPr>
        </p:nvSpPr>
        <p:spPr/>
        <p:txBody>
          <a:bodyPr/>
          <a:lstStyle/>
          <a:p>
            <a:pPr>
              <a:defRPr/>
            </a:pPr>
            <a:fld id="{68EFAA53-B5B7-4425-9958-868BAA75E838}" type="slidenum">
              <a:rPr lang="en-GB" smtClean="0"/>
              <a:pPr>
                <a:defRPr/>
              </a:pPr>
              <a:t>17</a:t>
            </a:fld>
            <a:endParaRPr lang="en-GB"/>
          </a:p>
        </p:txBody>
      </p:sp>
    </p:spTree>
    <p:extLst>
      <p:ext uri="{BB962C8B-B14F-4D97-AF65-F5344CB8AC3E}">
        <p14:creationId xmlns:p14="http://schemas.microsoft.com/office/powerpoint/2010/main" val="2513541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9DAFBC-EB8B-B172-2097-2C3929188FA8}"/>
              </a:ext>
            </a:extLst>
          </p:cNvPr>
          <p:cNvSpPr>
            <a:spLocks noGrp="1"/>
          </p:cNvSpPr>
          <p:nvPr>
            <p:ph type="title"/>
          </p:nvPr>
        </p:nvSpPr>
        <p:spPr/>
        <p:txBody>
          <a:bodyPr/>
          <a:lstStyle/>
          <a:p>
            <a:endParaRPr lang="en-GB"/>
          </a:p>
        </p:txBody>
      </p:sp>
      <p:sp>
        <p:nvSpPr>
          <p:cNvPr id="5" name="Title 1"/>
          <p:cNvSpPr txBox="1">
            <a:spLocks/>
          </p:cNvSpPr>
          <p:nvPr/>
        </p:nvSpPr>
        <p:spPr bwMode="auto">
          <a:xfrm>
            <a:off x="457200"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ea typeface="Segoe UI" pitchFamily="34" charset="0"/>
                <a:cs typeface="Segoe UI" pitchFamily="34" charset="0"/>
              </a:rPr>
              <a:t>Ongoing prescriptions</a:t>
            </a:r>
            <a:endParaRPr lang="en-GB" sz="3600">
              <a:solidFill>
                <a:schemeClr val="bg1"/>
              </a:solidFill>
              <a:latin typeface="Segoe UI" pitchFamily="34" charset="0"/>
              <a:ea typeface="Segoe UI" pitchFamily="34" charset="0"/>
              <a:cs typeface="Segoe UI" pitchFamily="34" charset="0"/>
            </a:endParaRPr>
          </a:p>
        </p:txBody>
      </p:sp>
      <p:grpSp>
        <p:nvGrpSpPr>
          <p:cNvPr id="10" name="Group 9">
            <a:extLst>
              <a:ext uri="{FF2B5EF4-FFF2-40B4-BE49-F238E27FC236}">
                <a16:creationId xmlns:a16="http://schemas.microsoft.com/office/drawing/2014/main" id="{7B5CAB90-CFA3-262C-D8F8-4AFD8D11F937}"/>
              </a:ext>
            </a:extLst>
          </p:cNvPr>
          <p:cNvGrpSpPr/>
          <p:nvPr/>
        </p:nvGrpSpPr>
        <p:grpSpPr>
          <a:xfrm>
            <a:off x="456871" y="1988842"/>
            <a:ext cx="8229600" cy="1512042"/>
            <a:chOff x="0" y="2485796"/>
            <a:chExt cx="8229600" cy="1305684"/>
          </a:xfrm>
        </p:grpSpPr>
        <p:sp>
          <p:nvSpPr>
            <p:cNvPr id="14" name="Rectangle: Rounded Corners 13">
              <a:extLst>
                <a:ext uri="{FF2B5EF4-FFF2-40B4-BE49-F238E27FC236}">
                  <a16:creationId xmlns:a16="http://schemas.microsoft.com/office/drawing/2014/main" id="{CE718183-DCC1-EB49-FC32-8A02984EBFCD}"/>
                </a:ext>
              </a:extLst>
            </p:cNvPr>
            <p:cNvSpPr/>
            <p:nvPr/>
          </p:nvSpPr>
          <p:spPr>
            <a:xfrm>
              <a:off x="0" y="2725736"/>
              <a:ext cx="8229600" cy="83910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5" name="Rectangle: Rounded Corners 10">
              <a:extLst>
                <a:ext uri="{FF2B5EF4-FFF2-40B4-BE49-F238E27FC236}">
                  <a16:creationId xmlns:a16="http://schemas.microsoft.com/office/drawing/2014/main" id="{0CDFA282-B4F2-977A-A0FE-F6765C26D0D4}"/>
                </a:ext>
              </a:extLst>
            </p:cNvPr>
            <p:cNvSpPr txBox="1"/>
            <p:nvPr/>
          </p:nvSpPr>
          <p:spPr>
            <a:xfrm>
              <a:off x="40962" y="2485796"/>
              <a:ext cx="8147676" cy="13056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kern="1200"/>
                <a:t>Future prescriptions will be requested by the homecare provider; a prescription is created by the rheumatology admin team. </a:t>
              </a:r>
              <a:r>
                <a:rPr lang="en-GB"/>
                <a:t>A</a:t>
              </a:r>
              <a:r>
                <a:rPr lang="en-GB" kern="1200"/>
                <a:t> rheumatology doctor or CNS </a:t>
              </a:r>
              <a:r>
                <a:rPr lang="en-GB"/>
                <a:t>reviews </a:t>
              </a:r>
              <a:r>
                <a:rPr lang="en-GB" kern="1200"/>
                <a:t> blood tests and clinical details and if </a:t>
              </a:r>
              <a:r>
                <a:rPr lang="en-GB"/>
                <a:t>safe the prescription is </a:t>
              </a:r>
              <a:r>
                <a:rPr lang="en-GB" kern="1200"/>
                <a:t>signed and sent from pharmacy to the homecare provider.</a:t>
              </a:r>
              <a:endParaRPr lang="en-US" kern="1200"/>
            </a:p>
          </p:txBody>
        </p:sp>
      </p:grpSp>
      <p:grpSp>
        <p:nvGrpSpPr>
          <p:cNvPr id="11" name="Group 10">
            <a:extLst>
              <a:ext uri="{FF2B5EF4-FFF2-40B4-BE49-F238E27FC236}">
                <a16:creationId xmlns:a16="http://schemas.microsoft.com/office/drawing/2014/main" id="{12CCC9AA-55C8-B010-694A-BC5C82203061}"/>
              </a:ext>
            </a:extLst>
          </p:cNvPr>
          <p:cNvGrpSpPr/>
          <p:nvPr/>
        </p:nvGrpSpPr>
        <p:grpSpPr>
          <a:xfrm>
            <a:off x="387803" y="3381979"/>
            <a:ext cx="8257706" cy="2495293"/>
            <a:chOff x="0" y="3519702"/>
            <a:chExt cx="8229600" cy="1010144"/>
          </a:xfrm>
        </p:grpSpPr>
        <p:sp>
          <p:nvSpPr>
            <p:cNvPr id="12" name="Rectangle: Rounded Corners 11">
              <a:extLst>
                <a:ext uri="{FF2B5EF4-FFF2-40B4-BE49-F238E27FC236}">
                  <a16:creationId xmlns:a16="http://schemas.microsoft.com/office/drawing/2014/main" id="{5FE32E0B-65FB-B226-6944-BBB58633B2DA}"/>
                </a:ext>
              </a:extLst>
            </p:cNvPr>
            <p:cNvSpPr/>
            <p:nvPr/>
          </p:nvSpPr>
          <p:spPr>
            <a:xfrm>
              <a:off x="0" y="3608045"/>
              <a:ext cx="8229600" cy="83910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3" name="Rectangle: Rounded Corners 12">
              <a:extLst>
                <a:ext uri="{FF2B5EF4-FFF2-40B4-BE49-F238E27FC236}">
                  <a16:creationId xmlns:a16="http://schemas.microsoft.com/office/drawing/2014/main" id="{BD189338-36BD-1EDF-5E9C-BE9747AE486B}"/>
                </a:ext>
              </a:extLst>
            </p:cNvPr>
            <p:cNvSpPr txBox="1"/>
            <p:nvPr/>
          </p:nvSpPr>
          <p:spPr>
            <a:xfrm>
              <a:off x="78310" y="3519702"/>
              <a:ext cx="8147676" cy="10101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defTabSz="666750">
                <a:lnSpc>
                  <a:spcPct val="90000"/>
                </a:lnSpc>
                <a:spcAft>
                  <a:spcPct val="35000"/>
                </a:spcAft>
              </a:pPr>
              <a:r>
                <a:rPr lang="en-GB" sz="1600"/>
                <a:t>For prescription queries please </a:t>
              </a:r>
              <a:r>
                <a:rPr lang="en-GB" sz="1600" b="1" u="sng"/>
                <a:t>first contact your Homecare Provider</a:t>
              </a:r>
              <a:r>
                <a:rPr lang="en-GB" sz="1600"/>
                <a:t>, if they do not have a prescription or there is an issue with the prescription, please then contact:</a:t>
              </a:r>
            </a:p>
            <a:p>
              <a:pPr marL="285750" indent="-285750" defTabSz="666750">
                <a:lnSpc>
                  <a:spcPct val="90000"/>
                </a:lnSpc>
                <a:spcAft>
                  <a:spcPct val="35000"/>
                </a:spcAft>
                <a:buFontTx/>
                <a:buChar char="-"/>
              </a:pPr>
              <a:r>
                <a:rPr lang="en-GB" sz="1600" kern="1200"/>
                <a:t>The </a:t>
              </a:r>
              <a:r>
                <a:rPr lang="en-GB" sz="1600"/>
                <a:t>Rheumatology</a:t>
              </a:r>
              <a:r>
                <a:rPr lang="en-GB" sz="1600" kern="1200"/>
                <a:t> biologic admin team on 01384 456111 </a:t>
              </a:r>
              <a:r>
                <a:rPr lang="en-GB" sz="1600" kern="1200" err="1"/>
                <a:t>ext</a:t>
              </a:r>
              <a:r>
                <a:rPr lang="en-GB" sz="1600" kern="1200"/>
                <a:t> 4297</a:t>
              </a:r>
              <a:r>
                <a:rPr lang="en-GB" sz="1600"/>
                <a:t> </a:t>
              </a:r>
              <a:r>
                <a:rPr lang="en-GB" sz="1600" kern="1200"/>
                <a:t> or email </a:t>
              </a:r>
              <a:r>
                <a:rPr lang="en-GB" sz="1600">
                  <a:hlinkClick r:id="rId2">
                    <a:extLst>
                      <a:ext uri="{A12FA001-AC4F-418D-AE19-62706E023703}">
                        <ahyp:hlinkClr xmlns:ahyp="http://schemas.microsoft.com/office/drawing/2018/hyperlinkcolor" val="tx"/>
                      </a:ext>
                    </a:extLst>
                  </a:hlinkClick>
                </a:rPr>
                <a:t>dgft.biologics.admin@nhs.net</a:t>
              </a:r>
              <a:r>
                <a:rPr lang="en-GB" sz="1600"/>
                <a:t> </a:t>
              </a:r>
              <a:endParaRPr lang="en-GB" sz="1600">
                <a:ea typeface="Calibri"/>
                <a:cs typeface="Calibri"/>
              </a:endParaRPr>
            </a:p>
            <a:p>
              <a:pPr marL="285750" indent="-285750" defTabSz="666750">
                <a:lnSpc>
                  <a:spcPct val="90000"/>
                </a:lnSpc>
                <a:spcAft>
                  <a:spcPct val="35000"/>
                </a:spcAft>
                <a:buFontTx/>
                <a:buChar char="-"/>
              </a:pPr>
              <a:r>
                <a:rPr lang="en-GB" sz="1600" kern="1200"/>
                <a:t>The Rheumatology advice line 01384 244789</a:t>
              </a:r>
              <a:endParaRPr lang="en-GB" sz="1600" kern="1200">
                <a:ea typeface="Calibri"/>
                <a:cs typeface="Calibri"/>
              </a:endParaRPr>
            </a:p>
            <a:p>
              <a:pPr defTabSz="666750">
                <a:lnSpc>
                  <a:spcPct val="90000"/>
                </a:lnSpc>
                <a:spcAft>
                  <a:spcPct val="35000"/>
                </a:spcAft>
              </a:pPr>
              <a:r>
                <a:rPr lang="en-GB" sz="1600"/>
                <a:t>It is important to chase prescriptions at least 2 weeks before you are due your last dose </a:t>
              </a:r>
              <a:endParaRPr lang="en-US" sz="1600" kern="1200">
                <a:hlinkClick r:id="rId2">
                  <a:extLst>
                    <a:ext uri="{A12FA001-AC4F-418D-AE19-62706E023703}">
                      <ahyp:hlinkClr xmlns:ahyp="http://schemas.microsoft.com/office/drawing/2018/hyperlinkcolor" val="tx"/>
                    </a:ext>
                  </a:extLst>
                </a:hlinkClick>
              </a:endParaRPr>
            </a:p>
          </p:txBody>
        </p:sp>
      </p:grpSp>
      <p:sp>
        <p:nvSpPr>
          <p:cNvPr id="3" name="Footer Placeholder 2">
            <a:extLst>
              <a:ext uri="{FF2B5EF4-FFF2-40B4-BE49-F238E27FC236}">
                <a16:creationId xmlns:a16="http://schemas.microsoft.com/office/drawing/2014/main" id="{8CB6FDD1-B0E9-E96C-0426-C2DAF032ED8B}"/>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390BBFA0-B840-23F3-694D-9FFA3D585495}"/>
              </a:ext>
            </a:extLst>
          </p:cNvPr>
          <p:cNvSpPr>
            <a:spLocks noGrp="1"/>
          </p:cNvSpPr>
          <p:nvPr>
            <p:ph type="sldNum" sz="quarter" idx="12"/>
          </p:nvPr>
        </p:nvSpPr>
        <p:spPr/>
        <p:txBody>
          <a:bodyPr/>
          <a:lstStyle/>
          <a:p>
            <a:pPr>
              <a:defRPr/>
            </a:pPr>
            <a:fld id="{0EA6AF34-F7BF-4D6C-89FC-B073BC48E053}" type="slidenum">
              <a:rPr lang="en-GB" smtClean="0"/>
              <a:pPr>
                <a:defRPr/>
              </a:pPr>
              <a:t>18</a:t>
            </a:fld>
            <a:endParaRPr lang="en-GB"/>
          </a:p>
        </p:txBody>
      </p:sp>
    </p:spTree>
    <p:extLst>
      <p:ext uri="{BB962C8B-B14F-4D97-AF65-F5344CB8AC3E}">
        <p14:creationId xmlns:p14="http://schemas.microsoft.com/office/powerpoint/2010/main" val="16160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9DAFBC-EB8B-B172-2097-2C3929188FA8}"/>
              </a:ext>
            </a:extLst>
          </p:cNvPr>
          <p:cNvSpPr>
            <a:spLocks noGrp="1"/>
          </p:cNvSpPr>
          <p:nvPr>
            <p:ph type="title"/>
          </p:nvPr>
        </p:nvSpPr>
        <p:spPr/>
        <p:txBody>
          <a:bodyPr/>
          <a:lstStyle/>
          <a:p>
            <a:endParaRPr lang="en-GB"/>
          </a:p>
        </p:txBody>
      </p:sp>
      <p:sp>
        <p:nvSpPr>
          <p:cNvPr id="5" name="Title 1"/>
          <p:cNvSpPr txBox="1">
            <a:spLocks/>
          </p:cNvSpPr>
          <p:nvPr/>
        </p:nvSpPr>
        <p:spPr bwMode="auto">
          <a:xfrm>
            <a:off x="457200"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Segoe UI" pitchFamily="34" charset="0"/>
                <a:ea typeface="Segoe UI" pitchFamily="34" charset="0"/>
                <a:cs typeface="Segoe UI" pitchFamily="34" charset="0"/>
              </a:rPr>
              <a:t>How often do I  have my biologic injection?</a:t>
            </a:r>
          </a:p>
        </p:txBody>
      </p:sp>
      <p:sp>
        <p:nvSpPr>
          <p:cNvPr id="13" name="Rectangle: Rounded Corners 12">
            <a:extLst>
              <a:ext uri="{FF2B5EF4-FFF2-40B4-BE49-F238E27FC236}">
                <a16:creationId xmlns:a16="http://schemas.microsoft.com/office/drawing/2014/main" id="{BD189338-36BD-1EDF-5E9C-BE9747AE486B}"/>
              </a:ext>
            </a:extLst>
          </p:cNvPr>
          <p:cNvSpPr txBox="1"/>
          <p:nvPr/>
        </p:nvSpPr>
        <p:spPr>
          <a:xfrm>
            <a:off x="479095" y="5343015"/>
            <a:ext cx="8147676" cy="757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endParaRPr lang="en-US" sz="1500" kern="1200"/>
          </a:p>
        </p:txBody>
      </p:sp>
      <p:graphicFrame>
        <p:nvGraphicFramePr>
          <p:cNvPr id="3" name="Table 2">
            <a:extLst>
              <a:ext uri="{FF2B5EF4-FFF2-40B4-BE49-F238E27FC236}">
                <a16:creationId xmlns:a16="http://schemas.microsoft.com/office/drawing/2014/main" id="{AFC1A510-CCDF-C320-6779-E5D7999D8CD2}"/>
              </a:ext>
            </a:extLst>
          </p:cNvPr>
          <p:cNvGraphicFramePr>
            <a:graphicFrameLocks noGrp="1"/>
          </p:cNvGraphicFramePr>
          <p:nvPr>
            <p:extLst>
              <p:ext uri="{D42A27DB-BD31-4B8C-83A1-F6EECF244321}">
                <p14:modId xmlns:p14="http://schemas.microsoft.com/office/powerpoint/2010/main" val="1834164104"/>
              </p:ext>
            </p:extLst>
          </p:nvPr>
        </p:nvGraphicFramePr>
        <p:xfrm>
          <a:off x="683568" y="1988840"/>
          <a:ext cx="7739583" cy="4019563"/>
        </p:xfrm>
        <a:graphic>
          <a:graphicData uri="http://schemas.openxmlformats.org/drawingml/2006/table">
            <a:tbl>
              <a:tblPr/>
              <a:tblGrid>
                <a:gridCol w="2574951">
                  <a:extLst>
                    <a:ext uri="{9D8B030D-6E8A-4147-A177-3AD203B41FA5}">
                      <a16:colId xmlns:a16="http://schemas.microsoft.com/office/drawing/2014/main" val="20000"/>
                    </a:ext>
                  </a:extLst>
                </a:gridCol>
                <a:gridCol w="5164632">
                  <a:extLst>
                    <a:ext uri="{9D8B030D-6E8A-4147-A177-3AD203B41FA5}">
                      <a16:colId xmlns:a16="http://schemas.microsoft.com/office/drawing/2014/main" val="20001"/>
                    </a:ext>
                  </a:extLst>
                </a:gridCol>
              </a:tblGrid>
              <a:tr h="54866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Adalimumab</a:t>
                      </a:r>
                    </a:p>
                  </a:txBody>
                  <a:tcPr marL="68580" marR="68580" marT="0" marB="0" anchor="ctr">
                    <a:solidFill>
                      <a:schemeClr val="accent1">
                        <a:lumMod val="75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Fortnightly injection</a:t>
                      </a:r>
                    </a:p>
                  </a:txBody>
                  <a:tcPr marL="68580" marR="68580" marT="0" marB="0" anchor="ctr">
                    <a:solidFill>
                      <a:schemeClr val="accent1">
                        <a:lumMod val="75000"/>
                      </a:schemeClr>
                    </a:solidFill>
                  </a:tcPr>
                </a:tc>
                <a:extLst>
                  <a:ext uri="{0D108BD9-81ED-4DB2-BD59-A6C34878D82A}">
                    <a16:rowId xmlns:a16="http://schemas.microsoft.com/office/drawing/2014/main" val="10000"/>
                  </a:ext>
                </a:extLst>
              </a:tr>
              <a:tr h="55276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accent1">
                              <a:lumMod val="50000"/>
                            </a:schemeClr>
                          </a:solidFill>
                          <a:effectLst/>
                          <a:latin typeface="Segoe UI" pitchFamily="34" charset="0"/>
                          <a:ea typeface="Segoe UI" pitchFamily="34" charset="0"/>
                          <a:cs typeface="Segoe UI" pitchFamily="34" charset="0"/>
                        </a:rPr>
                        <a:t>Etanercept</a:t>
                      </a: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accent1">
                              <a:lumMod val="50000"/>
                            </a:schemeClr>
                          </a:solidFill>
                          <a:effectLst/>
                          <a:latin typeface="Segoe UI" pitchFamily="34" charset="0"/>
                          <a:ea typeface="Segoe UI" pitchFamily="34" charset="0"/>
                          <a:cs typeface="Segoe UI" pitchFamily="34" charset="0"/>
                        </a:rPr>
                        <a:t>Weekly injection</a:t>
                      </a:r>
                    </a:p>
                  </a:txBody>
                  <a:tcPr marL="68580" marR="68580" marT="0" marB="0" anchor="ctr"/>
                </a:tc>
                <a:extLst>
                  <a:ext uri="{0D108BD9-81ED-4DB2-BD59-A6C34878D82A}">
                    <a16:rowId xmlns:a16="http://schemas.microsoft.com/office/drawing/2014/main" val="10001"/>
                  </a:ext>
                </a:extLst>
              </a:tr>
              <a:tr h="52240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Golimumab</a:t>
                      </a:r>
                    </a:p>
                  </a:txBody>
                  <a:tcPr marL="68580" marR="68580" marT="0" marB="0" anchor="ctr">
                    <a:solidFill>
                      <a:schemeClr val="accent1">
                        <a:lumMod val="75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Monthly injection</a:t>
                      </a:r>
                    </a:p>
                  </a:txBody>
                  <a:tcPr marL="68580" marR="68580" marT="0" marB="0" anchor="ctr">
                    <a:solidFill>
                      <a:schemeClr val="accent1">
                        <a:lumMod val="75000"/>
                      </a:schemeClr>
                    </a:solidFill>
                  </a:tcPr>
                </a:tc>
                <a:extLst>
                  <a:ext uri="{0D108BD9-81ED-4DB2-BD59-A6C34878D82A}">
                    <a16:rowId xmlns:a16="http://schemas.microsoft.com/office/drawing/2014/main" val="10002"/>
                  </a:ext>
                </a:extLst>
              </a:tr>
              <a:tr h="55276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rgbClr val="002060"/>
                          </a:solidFill>
                          <a:effectLst/>
                          <a:latin typeface="Segoe UI" pitchFamily="34" charset="0"/>
                          <a:ea typeface="Segoe UI" pitchFamily="34" charset="0"/>
                          <a:cs typeface="Segoe UI" pitchFamily="34" charset="0"/>
                        </a:rPr>
                        <a:t>Certolizumab</a:t>
                      </a: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rgbClr val="002060"/>
                          </a:solidFill>
                          <a:effectLst/>
                          <a:latin typeface="Segoe UI" pitchFamily="34" charset="0"/>
                          <a:ea typeface="Segoe UI" pitchFamily="34" charset="0"/>
                          <a:cs typeface="Segoe UI" pitchFamily="34" charset="0"/>
                        </a:rPr>
                        <a:t>Fortnightly injection after loading dose</a:t>
                      </a:r>
                    </a:p>
                  </a:txBody>
                  <a:tcPr marL="68580" marR="68580" marT="0" marB="0" anchor="ctr"/>
                </a:tc>
                <a:extLst>
                  <a:ext uri="{0D108BD9-81ED-4DB2-BD59-A6C34878D82A}">
                    <a16:rowId xmlns:a16="http://schemas.microsoft.com/office/drawing/2014/main" val="10003"/>
                  </a:ext>
                </a:extLst>
              </a:tr>
              <a:tr h="64020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Tocilizumab</a:t>
                      </a:r>
                    </a:p>
                  </a:txBody>
                  <a:tcPr marL="68580" marR="68580" marT="0" marB="0" anchor="ctr">
                    <a:solidFill>
                      <a:schemeClr val="accent1">
                        <a:lumMod val="75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Weekly injection or monthly drip</a:t>
                      </a:r>
                    </a:p>
                  </a:txBody>
                  <a:tcPr marL="68580" marR="68580" marT="0" marB="0" anchor="ctr">
                    <a:solidFill>
                      <a:schemeClr val="accent1">
                        <a:lumMod val="75000"/>
                      </a:schemeClr>
                    </a:solidFill>
                  </a:tcPr>
                </a:tc>
                <a:extLst>
                  <a:ext uri="{0D108BD9-81ED-4DB2-BD59-A6C34878D82A}">
                    <a16:rowId xmlns:a16="http://schemas.microsoft.com/office/drawing/2014/main" val="10004"/>
                  </a:ext>
                </a:extLst>
              </a:tr>
              <a:tr h="60138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tx1"/>
                          </a:solidFill>
                          <a:effectLst/>
                          <a:latin typeface="Segoe UI" pitchFamily="34" charset="0"/>
                          <a:ea typeface="Segoe UI" pitchFamily="34" charset="0"/>
                          <a:cs typeface="Segoe UI" pitchFamily="34" charset="0"/>
                        </a:rPr>
                        <a:t>Sarilumab</a:t>
                      </a:r>
                    </a:p>
                  </a:txBody>
                  <a:tcPr marL="68580" marR="68580" marT="0" marB="0" anchor="ctr"/>
                </a:tc>
                <a:tc>
                  <a:txBody>
                    <a:bodyPr/>
                    <a:lstStyle/>
                    <a:p>
                      <a:pPr marR="0" indent="0" algn="just" rtl="0">
                        <a:spcBef>
                          <a:spcPts val="0"/>
                        </a:spcBef>
                        <a:spcAft>
                          <a:spcPts val="0"/>
                        </a:spcAft>
                      </a:pPr>
                      <a:r>
                        <a:rPr lang="en-GB" sz="2000" b="0" kern="1400">
                          <a:solidFill>
                            <a:schemeClr val="tx1"/>
                          </a:solidFill>
                          <a:effectLst/>
                          <a:latin typeface="Segoe UI" pitchFamily="34" charset="0"/>
                          <a:ea typeface="Segoe UI" pitchFamily="34" charset="0"/>
                          <a:cs typeface="Segoe UI" pitchFamily="34" charset="0"/>
                        </a:rPr>
                        <a:t>Fortnightly injection </a:t>
                      </a:r>
                      <a:endParaRPr lang="en-GB" sz="2000" b="0" kern="1400">
                        <a:solidFill>
                          <a:schemeClr val="bg1"/>
                        </a:solidFill>
                        <a:effectLst/>
                        <a:latin typeface="Segoe UI" pitchFamily="34" charset="0"/>
                        <a:ea typeface="Segoe UI" pitchFamily="34" charset="0"/>
                        <a:cs typeface="Segoe UI" pitchFamily="34" charset="0"/>
                      </a:endParaRPr>
                    </a:p>
                  </a:txBody>
                  <a:tcPr marL="68580" marR="68580" marT="0" marB="0" anchor="ctr"/>
                </a:tc>
                <a:extLst>
                  <a:ext uri="{0D108BD9-81ED-4DB2-BD59-A6C34878D82A}">
                    <a16:rowId xmlns:a16="http://schemas.microsoft.com/office/drawing/2014/main" val="10007"/>
                  </a:ext>
                </a:extLst>
              </a:tr>
              <a:tr h="601381">
                <a:tc>
                  <a:txBody>
                    <a:bodyPr/>
                    <a:lstStyle/>
                    <a:p>
                      <a:pPr marR="0" indent="0" algn="just" rtl="0">
                        <a:spcBef>
                          <a:spcPts val="0"/>
                        </a:spcBef>
                        <a:spcAft>
                          <a:spcPts val="0"/>
                        </a:spcAft>
                      </a:pPr>
                      <a:r>
                        <a:rPr lang="en-GB" sz="2000" b="0" kern="1400">
                          <a:solidFill>
                            <a:schemeClr val="bg1"/>
                          </a:solidFill>
                          <a:effectLst/>
                          <a:latin typeface="Segoe UI" pitchFamily="34" charset="0"/>
                          <a:ea typeface="Segoe UI" pitchFamily="34" charset="0"/>
                          <a:cs typeface="Segoe UI" pitchFamily="34" charset="0"/>
                        </a:rPr>
                        <a:t>Abatacept</a:t>
                      </a:r>
                      <a:endParaRPr lang="en-GB" sz="2000" b="0" kern="1400">
                        <a:solidFill>
                          <a:schemeClr val="tx1"/>
                        </a:solidFill>
                        <a:effectLst/>
                        <a:latin typeface="Segoe UI" pitchFamily="34" charset="0"/>
                        <a:ea typeface="Segoe UI" pitchFamily="34" charset="0"/>
                        <a:cs typeface="Segoe UI" pitchFamily="34" charset="0"/>
                      </a:endParaRPr>
                    </a:p>
                  </a:txBody>
                  <a:tcPr marL="68580" marR="68580" marT="0" marB="0" anchor="ctr">
                    <a:solidFill>
                      <a:schemeClr val="accent1">
                        <a:lumMod val="75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000" b="0" kern="1400">
                          <a:solidFill>
                            <a:schemeClr val="bg1"/>
                          </a:solidFill>
                          <a:effectLst/>
                          <a:latin typeface="Segoe UI" pitchFamily="34" charset="0"/>
                          <a:ea typeface="Segoe UI" pitchFamily="34" charset="0"/>
                          <a:cs typeface="Segoe UI" pitchFamily="34" charset="0"/>
                        </a:rPr>
                        <a:t>Weekly injection</a:t>
                      </a:r>
                    </a:p>
                  </a:txBody>
                  <a:tcPr marL="68580" marR="68580" marT="0" marB="0" anchor="ctr">
                    <a:solidFill>
                      <a:schemeClr val="accent1">
                        <a:lumMod val="75000"/>
                      </a:schemeClr>
                    </a:solidFill>
                  </a:tcPr>
                </a:tc>
                <a:extLst>
                  <a:ext uri="{0D108BD9-81ED-4DB2-BD59-A6C34878D82A}">
                    <a16:rowId xmlns:a16="http://schemas.microsoft.com/office/drawing/2014/main" val="10008"/>
                  </a:ext>
                </a:extLst>
              </a:tr>
            </a:tbl>
          </a:graphicData>
        </a:graphic>
      </p:graphicFrame>
      <p:sp>
        <p:nvSpPr>
          <p:cNvPr id="6" name="Footer Placeholder 5">
            <a:extLst>
              <a:ext uri="{FF2B5EF4-FFF2-40B4-BE49-F238E27FC236}">
                <a16:creationId xmlns:a16="http://schemas.microsoft.com/office/drawing/2014/main" id="{68336F90-C242-371D-9D11-C780BB90A1D0}"/>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4470A26C-D047-630E-73F9-F61EFA395596}"/>
              </a:ext>
            </a:extLst>
          </p:cNvPr>
          <p:cNvSpPr>
            <a:spLocks noGrp="1"/>
          </p:cNvSpPr>
          <p:nvPr>
            <p:ph type="sldNum" sz="quarter" idx="12"/>
          </p:nvPr>
        </p:nvSpPr>
        <p:spPr/>
        <p:txBody>
          <a:bodyPr/>
          <a:lstStyle/>
          <a:p>
            <a:pPr>
              <a:defRPr/>
            </a:pPr>
            <a:fld id="{0EA6AF34-F7BF-4D6C-89FC-B073BC48E053}" type="slidenum">
              <a:rPr lang="en-GB" smtClean="0"/>
              <a:pPr>
                <a:defRPr/>
              </a:pPr>
              <a:t>19</a:t>
            </a:fld>
            <a:endParaRPr lang="en-GB"/>
          </a:p>
        </p:txBody>
      </p:sp>
    </p:spTree>
    <p:extLst>
      <p:ext uri="{BB962C8B-B14F-4D97-AF65-F5344CB8AC3E}">
        <p14:creationId xmlns:p14="http://schemas.microsoft.com/office/powerpoint/2010/main" val="44671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1C2D48-762F-357A-0E2B-5E367ECFC2FC}"/>
              </a:ext>
            </a:extLst>
          </p:cNvPr>
          <p:cNvSpPr>
            <a:spLocks noGrp="1"/>
          </p:cNvSpPr>
          <p:nvPr>
            <p:ph idx="1"/>
          </p:nvPr>
        </p:nvSpPr>
        <p:spPr>
          <a:xfrm>
            <a:off x="457200" y="1768839"/>
            <a:ext cx="8229600" cy="4525963"/>
          </a:xfrm>
        </p:spPr>
        <p:txBody>
          <a:bodyPr/>
          <a:lstStyle/>
          <a:p>
            <a:pPr marL="0" indent="0" algn="ctr">
              <a:buNone/>
            </a:pPr>
            <a:r>
              <a:rPr lang="en-GB">
                <a:latin typeface="Segoe UI"/>
                <a:cs typeface="Segoe UI"/>
              </a:rPr>
              <a:t>Contents</a:t>
            </a:r>
          </a:p>
          <a:p>
            <a:pPr marL="0" indent="0" algn="ctr">
              <a:buNone/>
            </a:pPr>
            <a:endParaRPr lang="en-GB">
              <a:latin typeface="Segoe UI"/>
              <a:cs typeface="Segoe UI"/>
            </a:endParaRPr>
          </a:p>
          <a:p>
            <a:r>
              <a:rPr lang="en-GB" sz="1800">
                <a:latin typeface="Segoe UI"/>
                <a:cs typeface="Segoe UI"/>
              </a:rPr>
              <a:t>Section 1: Introduction to Biologics and Targeted synthetic DMARDs </a:t>
            </a:r>
          </a:p>
          <a:p>
            <a:r>
              <a:rPr lang="en-GB" sz="1800">
                <a:latin typeface="Segoe UI"/>
                <a:cs typeface="Segoe UI"/>
              </a:rPr>
              <a:t>Section 2: Timeline for starting enhanced therapies</a:t>
            </a:r>
          </a:p>
          <a:p>
            <a:pPr>
              <a:spcBef>
                <a:spcPts val="20"/>
              </a:spcBef>
            </a:pPr>
            <a:r>
              <a:rPr lang="en-GB" sz="1800">
                <a:latin typeface="Segoe UI"/>
                <a:cs typeface="Segoe UI"/>
              </a:rPr>
              <a:t>Section 3: Biologics given as a hospital infusion</a:t>
            </a:r>
          </a:p>
          <a:p>
            <a:pPr>
              <a:spcBef>
                <a:spcPts val="20"/>
              </a:spcBef>
            </a:pPr>
            <a:r>
              <a:rPr lang="en-GB" sz="1800">
                <a:latin typeface="Segoe UI"/>
                <a:cs typeface="Segoe UI"/>
              </a:rPr>
              <a:t>Section 4: Treatments given by TABLET or Home INJECTION</a:t>
            </a:r>
            <a:endParaRPr lang="en-GB">
              <a:latin typeface="Segoe UI"/>
              <a:cs typeface="Segoe UI" pitchFamily="34" charset="0"/>
            </a:endParaRPr>
          </a:p>
          <a:p>
            <a:pPr>
              <a:spcBef>
                <a:spcPts val="20"/>
              </a:spcBef>
            </a:pPr>
            <a:r>
              <a:rPr lang="en-GB" sz="1800">
                <a:latin typeface="Segoe UI"/>
                <a:cs typeface="Segoe UI"/>
              </a:rPr>
              <a:t>Section 5: Frequently Asked Questions</a:t>
            </a:r>
            <a:endParaRPr lang="en-GB">
              <a:latin typeface="Segoe UI"/>
              <a:cs typeface="Segoe UI"/>
            </a:endParaRPr>
          </a:p>
          <a:p>
            <a:pPr>
              <a:spcBef>
                <a:spcPts val="20"/>
              </a:spcBef>
            </a:pPr>
            <a:r>
              <a:rPr lang="en-GB" sz="1800">
                <a:latin typeface="Segoe UI"/>
                <a:cs typeface="Segoe UI"/>
              </a:rPr>
              <a:t>Section 6: Vaccinations, Infections &amp; Travel</a:t>
            </a:r>
            <a:endParaRPr lang="en-GB">
              <a:latin typeface="Segoe UI"/>
              <a:cs typeface="Segoe UI"/>
            </a:endParaRPr>
          </a:p>
          <a:p>
            <a:pPr>
              <a:spcBef>
                <a:spcPts val="20"/>
              </a:spcBef>
            </a:pPr>
            <a:r>
              <a:rPr lang="en-GB" sz="1800">
                <a:latin typeface="Segoe UI"/>
                <a:cs typeface="Segoe UI"/>
              </a:rPr>
              <a:t>Section 7: Surgery and Pregnancy</a:t>
            </a:r>
            <a:endParaRPr lang="en-GB">
              <a:latin typeface="Segoe UI"/>
              <a:cs typeface="Segoe UI"/>
            </a:endParaRPr>
          </a:p>
          <a:p>
            <a:pPr>
              <a:spcBef>
                <a:spcPts val="20"/>
              </a:spcBef>
            </a:pPr>
            <a:r>
              <a:rPr lang="en-GB" sz="1800">
                <a:latin typeface="Segoe UI"/>
                <a:cs typeface="Segoe UI"/>
              </a:rPr>
              <a:t>Section 8: Cancer consideration</a:t>
            </a:r>
            <a:endParaRPr lang="en-GB">
              <a:latin typeface="Segoe UI"/>
              <a:cs typeface="Segoe UI"/>
            </a:endParaRPr>
          </a:p>
          <a:p>
            <a:pPr>
              <a:spcBef>
                <a:spcPts val="20"/>
              </a:spcBef>
            </a:pPr>
            <a:r>
              <a:rPr lang="en-GB" sz="1800">
                <a:latin typeface="Segoe UI"/>
                <a:cs typeface="Segoe UI"/>
              </a:rPr>
              <a:t>Section 9: Research &amp; Psychology</a:t>
            </a:r>
            <a:endParaRPr lang="en-GB">
              <a:latin typeface="Segoe UI"/>
              <a:cs typeface="Segoe UI"/>
            </a:endParaRPr>
          </a:p>
          <a:p>
            <a:endParaRPr lang="en-GB" sz="1800">
              <a:cs typeface="Segoe UI" pitchFamily="34" charset="0"/>
            </a:endParaRPr>
          </a:p>
          <a:p>
            <a:endParaRPr lang="en-GB" sz="1800">
              <a:cs typeface="Segoe UI" pitchFamily="34" charset="0"/>
            </a:endParaRPr>
          </a:p>
        </p:txBody>
      </p:sp>
      <p:sp>
        <p:nvSpPr>
          <p:cNvPr id="8" name="Title 1">
            <a:extLst>
              <a:ext uri="{FF2B5EF4-FFF2-40B4-BE49-F238E27FC236}">
                <a16:creationId xmlns:a16="http://schemas.microsoft.com/office/drawing/2014/main" id="{2A3FC362-4033-337F-82B0-DC2D6FAD3AE8}"/>
              </a:ext>
            </a:extLst>
          </p:cNvPr>
          <p:cNvSpPr txBox="1">
            <a:spLocks/>
          </p:cNvSpPr>
          <p:nvPr/>
        </p:nvSpPr>
        <p:spPr bwMode="auto">
          <a:xfrm>
            <a:off x="0" y="-1588"/>
            <a:ext cx="9144000" cy="1639549"/>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Segoe UI"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a:ea typeface="Segoe UI" pitchFamily="34" charset="0"/>
                <a:cs typeface="Segoe UI"/>
              </a:rPr>
              <a:t>Education pack for patients with Rheumatoid Arthritis treated with Biologics and Targeted synthetic DMARDs at Dudley Group NHS FT</a:t>
            </a:r>
            <a:r>
              <a:rPr lang="en-GB" sz="3200">
                <a:solidFill>
                  <a:schemeClr val="bg1"/>
                </a:solidFill>
                <a:latin typeface="Segoe UI"/>
                <a:ea typeface="Segoe UI" pitchFamily="34" charset="0"/>
                <a:cs typeface="Segoe UI"/>
              </a:rPr>
              <a:t> </a:t>
            </a:r>
          </a:p>
        </p:txBody>
      </p:sp>
      <p:sp>
        <p:nvSpPr>
          <p:cNvPr id="2" name="Footer Placeholder 1">
            <a:extLst>
              <a:ext uri="{FF2B5EF4-FFF2-40B4-BE49-F238E27FC236}">
                <a16:creationId xmlns:a16="http://schemas.microsoft.com/office/drawing/2014/main" id="{0C9DB35E-5CA3-0946-F029-0E6986425E0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C3D98E0E-CB0B-9A97-1724-71C4C48135A3}"/>
              </a:ext>
            </a:extLst>
          </p:cNvPr>
          <p:cNvSpPr>
            <a:spLocks noGrp="1"/>
          </p:cNvSpPr>
          <p:nvPr>
            <p:ph type="sldNum" sz="quarter" idx="12"/>
          </p:nvPr>
        </p:nvSpPr>
        <p:spPr/>
        <p:txBody>
          <a:bodyPr/>
          <a:lstStyle/>
          <a:p>
            <a:pPr>
              <a:defRPr/>
            </a:pPr>
            <a:fld id="{68EFAA53-B5B7-4425-9958-868BAA75E838}" type="slidenum">
              <a:rPr lang="en-GB" smtClean="0"/>
              <a:pPr>
                <a:defRPr/>
              </a:pPr>
              <a:t>2</a:t>
            </a:fld>
            <a:endParaRPr lang="en-GB"/>
          </a:p>
        </p:txBody>
      </p:sp>
    </p:spTree>
    <p:extLst>
      <p:ext uri="{BB962C8B-B14F-4D97-AF65-F5344CB8AC3E}">
        <p14:creationId xmlns:p14="http://schemas.microsoft.com/office/powerpoint/2010/main" val="658359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F2EACDB-8CAB-8BCD-C7D5-DE1A5DBC5D26}"/>
              </a:ext>
            </a:extLst>
          </p:cNvPr>
          <p:cNvSpPr>
            <a:spLocks noGrp="1"/>
          </p:cNvSpPr>
          <p:nvPr>
            <p:ph type="title"/>
          </p:nvPr>
        </p:nvSpPr>
        <p:spPr/>
        <p:txBody>
          <a:bodyPr/>
          <a:lstStyle/>
          <a:p>
            <a:endParaRPr lang="en-GB"/>
          </a:p>
        </p:txBody>
      </p:sp>
      <p:sp>
        <p:nvSpPr>
          <p:cNvPr id="3" name="Content Placeholder 2"/>
          <p:cNvSpPr>
            <a:spLocks noGrp="1"/>
          </p:cNvSpPr>
          <p:nvPr>
            <p:ph idx="4294967295"/>
          </p:nvPr>
        </p:nvSpPr>
        <p:spPr>
          <a:xfrm>
            <a:off x="457200" y="1830387"/>
            <a:ext cx="5770563" cy="4525963"/>
          </a:xfrm>
        </p:spPr>
        <p:txBody>
          <a:bodyPr/>
          <a:lstStyle/>
          <a:p>
            <a:r>
              <a:rPr lang="en-GB" sz="2400">
                <a:solidFill>
                  <a:schemeClr val="accent1">
                    <a:lumMod val="50000"/>
                  </a:schemeClr>
                </a:solidFill>
                <a:latin typeface="Arial"/>
                <a:ea typeface="Segoe UI" pitchFamily="34" charset="0"/>
                <a:cs typeface="Arial"/>
              </a:rPr>
              <a:t>Your injections must be stored in a refrigerator (2° C – 8° C).</a:t>
            </a:r>
          </a:p>
          <a:p>
            <a:r>
              <a:rPr lang="en-GB" sz="2400">
                <a:solidFill>
                  <a:schemeClr val="accent1">
                    <a:lumMod val="50000"/>
                  </a:schemeClr>
                </a:solidFill>
                <a:latin typeface="Arial"/>
                <a:ea typeface="Segoe UI" pitchFamily="34" charset="0"/>
                <a:cs typeface="Arial"/>
              </a:rPr>
              <a:t>Do not freeze injections.</a:t>
            </a:r>
          </a:p>
          <a:p>
            <a:r>
              <a:rPr lang="en-GB" sz="2400">
                <a:solidFill>
                  <a:schemeClr val="accent1">
                    <a:lumMod val="50000"/>
                  </a:schemeClr>
                </a:solidFill>
                <a:latin typeface="Arial"/>
                <a:ea typeface="Segoe UI" pitchFamily="34" charset="0"/>
                <a:cs typeface="Arial"/>
              </a:rPr>
              <a:t>The information leaflet will tell you how long the injections can be left out the fridge until it is no longer safe to use.</a:t>
            </a:r>
          </a:p>
          <a:p>
            <a:r>
              <a:rPr lang="en-GB" sz="2400">
                <a:solidFill>
                  <a:schemeClr val="accent1">
                    <a:lumMod val="50000"/>
                  </a:schemeClr>
                </a:solidFill>
                <a:latin typeface="Arial"/>
                <a:ea typeface="Segoe UI" pitchFamily="34" charset="0"/>
                <a:cs typeface="Arial"/>
              </a:rPr>
              <a:t>Tablets do not require any special temperature storage conditions.</a:t>
            </a:r>
          </a:p>
          <a:p>
            <a:r>
              <a:rPr lang="en-GB" sz="2400">
                <a:solidFill>
                  <a:schemeClr val="accent1">
                    <a:lumMod val="50000"/>
                  </a:schemeClr>
                </a:solidFill>
                <a:latin typeface="Arial"/>
                <a:ea typeface="Segoe UI" pitchFamily="34" charset="0"/>
                <a:cs typeface="Arial"/>
              </a:rPr>
              <a:t>Store tablets in the original packaging in order to protect from moisture &amp; light</a:t>
            </a:r>
            <a:endParaRPr lang="en-GB" sz="2000">
              <a:solidFill>
                <a:schemeClr val="accent1">
                  <a:lumMod val="50000"/>
                </a:schemeClr>
              </a:solidFill>
              <a:latin typeface="Arial"/>
              <a:ea typeface="Segoe UI" pitchFamily="34" charset="0"/>
              <a:cs typeface="Arial"/>
            </a:endParaRPr>
          </a:p>
        </p:txBody>
      </p:sp>
      <p:sp>
        <p:nvSpPr>
          <p:cNvPr id="6" name="Rectangle 1"/>
          <p:cNvSpPr>
            <a:spLocks noChangeArrowheads="1"/>
          </p:cNvSpPr>
          <p:nvPr/>
        </p:nvSpPr>
        <p:spPr bwMode="auto">
          <a:xfrm>
            <a:off x="1638300" y="33284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Segoe UI" pitchFamily="34" charset="0"/>
              <a:ea typeface="Segoe UI" pitchFamily="34" charset="0"/>
              <a:cs typeface="Segoe UI" pitchFamily="34" charset="0"/>
            </a:endParaRPr>
          </a:p>
        </p:txBody>
      </p:sp>
      <p:sp>
        <p:nvSpPr>
          <p:cNvPr id="8" name="Rectangle 2"/>
          <p:cNvSpPr>
            <a:spLocks noChangeArrowheads="1"/>
          </p:cNvSpPr>
          <p:nvPr/>
        </p:nvSpPr>
        <p:spPr bwMode="auto">
          <a:xfrm>
            <a:off x="1638300" y="33284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Segoe UI" pitchFamily="34" charset="0"/>
              <a:ea typeface="Segoe UI" pitchFamily="34" charset="0"/>
              <a:cs typeface="Segoe UI" pitchFamily="34" charset="0"/>
            </a:endParaRPr>
          </a:p>
        </p:txBody>
      </p:sp>
      <p:pic>
        <p:nvPicPr>
          <p:cNvPr id="2051" name="Picture 3" descr="http://www.appliancist.com/modern-fridge-freezer-bosch-kdn64vw20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9433" y="1600200"/>
            <a:ext cx="2371972" cy="4666594"/>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E3E87275-670E-6551-69E5-C67ACFD4CD48}"/>
              </a:ext>
            </a:extLst>
          </p:cNvPr>
          <p:cNvSpPr txBox="1">
            <a:spLocks/>
          </p:cNvSpPr>
          <p:nvPr/>
        </p:nvSpPr>
        <p:spPr bwMode="auto">
          <a:xfrm>
            <a:off x="447869"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Segoe UI" pitchFamily="34" charset="0"/>
                <a:ea typeface="Segoe UI" pitchFamily="34" charset="0"/>
                <a:cs typeface="Segoe UI" pitchFamily="34" charset="0"/>
              </a:rPr>
              <a:t>How do I store the drug?</a:t>
            </a:r>
          </a:p>
        </p:txBody>
      </p:sp>
      <p:sp>
        <p:nvSpPr>
          <p:cNvPr id="2" name="Footer Placeholder 1">
            <a:extLst>
              <a:ext uri="{FF2B5EF4-FFF2-40B4-BE49-F238E27FC236}">
                <a16:creationId xmlns:a16="http://schemas.microsoft.com/office/drawing/2014/main" id="{D698DD92-0754-11B9-E0FF-58B8D6F71EF7}"/>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ACC99B09-7C6F-FF0D-3558-920C1353F3B3}"/>
              </a:ext>
            </a:extLst>
          </p:cNvPr>
          <p:cNvSpPr>
            <a:spLocks noGrp="1"/>
          </p:cNvSpPr>
          <p:nvPr>
            <p:ph type="sldNum" sz="quarter" idx="12"/>
          </p:nvPr>
        </p:nvSpPr>
        <p:spPr/>
        <p:txBody>
          <a:bodyPr/>
          <a:lstStyle/>
          <a:p>
            <a:pPr>
              <a:defRPr/>
            </a:pPr>
            <a:fld id="{0EA6AF34-F7BF-4D6C-89FC-B073BC48E053}" type="slidenum">
              <a:rPr lang="en-GB" smtClean="0"/>
              <a:pPr>
                <a:defRPr/>
              </a:pPr>
              <a:t>20</a:t>
            </a:fld>
            <a:endParaRPr lang="en-GB"/>
          </a:p>
        </p:txBody>
      </p:sp>
    </p:spTree>
    <p:extLst>
      <p:ext uri="{BB962C8B-B14F-4D97-AF65-F5344CB8AC3E}">
        <p14:creationId xmlns:p14="http://schemas.microsoft.com/office/powerpoint/2010/main" val="1349427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br>
              <a:rPr lang="en-GB">
                <a:solidFill>
                  <a:schemeClr val="tx2"/>
                </a:solidFill>
                <a:latin typeface="Arial" panose="020B0604020202020204" pitchFamily="34" charset="0"/>
                <a:ea typeface="Segoe UI" pitchFamily="34" charset="0"/>
                <a:cs typeface="Arial" panose="020B0604020202020204" pitchFamily="34" charset="0"/>
              </a:rPr>
            </a:br>
            <a:br>
              <a:rPr lang="en-GB">
                <a:solidFill>
                  <a:schemeClr val="tx2"/>
                </a:solidFill>
                <a:latin typeface="Arial" panose="020B0604020202020204" pitchFamily="34" charset="0"/>
                <a:ea typeface="Segoe UI" pitchFamily="34" charset="0"/>
                <a:cs typeface="Arial" panose="020B0604020202020204" pitchFamily="34" charset="0"/>
              </a:rPr>
            </a:br>
            <a:endParaRPr lang="en-GB">
              <a:solidFill>
                <a:schemeClr val="tx2"/>
              </a:solidFill>
              <a:latin typeface="Arial" panose="020B0604020202020204" pitchFamily="34" charset="0"/>
              <a:ea typeface="Segoe UI" pitchFamily="34" charset="0"/>
              <a:cs typeface="Arial" panose="020B0604020202020204" pitchFamily="34" charset="0"/>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675484231"/>
              </p:ext>
            </p:extLst>
          </p:nvPr>
        </p:nvGraphicFramePr>
        <p:xfrm>
          <a:off x="479310" y="1700808"/>
          <a:ext cx="8229600" cy="3600400"/>
        </p:xfrm>
        <a:graphic>
          <a:graphicData uri="http://schemas.openxmlformats.org/drawingml/2006/table">
            <a:tbl>
              <a:tblPr firstRow="1" bandRow="1">
                <a:tableStyleId>{5C22544A-7EE6-4342-B048-85BDC9FD1C3A}</a:tableStyleId>
              </a:tblPr>
              <a:tblGrid>
                <a:gridCol w="3106688">
                  <a:extLst>
                    <a:ext uri="{9D8B030D-6E8A-4147-A177-3AD203B41FA5}">
                      <a16:colId xmlns:a16="http://schemas.microsoft.com/office/drawing/2014/main" val="20000"/>
                    </a:ext>
                  </a:extLst>
                </a:gridCol>
                <a:gridCol w="5122912">
                  <a:extLst>
                    <a:ext uri="{9D8B030D-6E8A-4147-A177-3AD203B41FA5}">
                      <a16:colId xmlns:a16="http://schemas.microsoft.com/office/drawing/2014/main" val="20001"/>
                    </a:ext>
                  </a:extLst>
                </a:gridCol>
              </a:tblGrid>
              <a:tr h="450050">
                <a:tc>
                  <a:txBody>
                    <a:bodyPr/>
                    <a:lstStyle/>
                    <a:p>
                      <a:pPr algn="ctr"/>
                      <a:r>
                        <a:rPr lang="en-GB" sz="2000"/>
                        <a:t> Drug</a:t>
                      </a:r>
                    </a:p>
                  </a:txBody>
                  <a:tcPr/>
                </a:tc>
                <a:tc>
                  <a:txBody>
                    <a:bodyPr/>
                    <a:lstStyle/>
                    <a:p>
                      <a:pPr algn="ctr"/>
                      <a:r>
                        <a:rPr lang="en-GB" sz="2000"/>
                        <a:t>Time it is stable outside the fridge  </a:t>
                      </a:r>
                    </a:p>
                  </a:txBody>
                  <a:tcPr/>
                </a:tc>
                <a:extLst>
                  <a:ext uri="{0D108BD9-81ED-4DB2-BD59-A6C34878D82A}">
                    <a16:rowId xmlns:a16="http://schemas.microsoft.com/office/drawing/2014/main" val="10000"/>
                  </a:ext>
                </a:extLst>
              </a:tr>
              <a:tr h="450050">
                <a:tc>
                  <a:txBody>
                    <a:bodyPr/>
                    <a:lstStyle/>
                    <a:p>
                      <a:r>
                        <a:rPr lang="en-GB" sz="2000"/>
                        <a:t>Adalimumab</a:t>
                      </a:r>
                    </a:p>
                  </a:txBody>
                  <a:tcPr/>
                </a:tc>
                <a:tc>
                  <a:txBody>
                    <a:bodyPr/>
                    <a:lstStyle/>
                    <a:p>
                      <a:r>
                        <a:rPr lang="en-GB" sz="2000"/>
                        <a:t>Up to 14 days outside of the fridge</a:t>
                      </a:r>
                    </a:p>
                  </a:txBody>
                  <a:tcPr/>
                </a:tc>
                <a:extLst>
                  <a:ext uri="{0D108BD9-81ED-4DB2-BD59-A6C34878D82A}">
                    <a16:rowId xmlns:a16="http://schemas.microsoft.com/office/drawing/2014/main" val="10001"/>
                  </a:ext>
                </a:extLst>
              </a:tr>
              <a:tr h="450050">
                <a:tc>
                  <a:txBody>
                    <a:bodyPr/>
                    <a:lstStyle/>
                    <a:p>
                      <a:r>
                        <a:rPr lang="en-GB" sz="2000"/>
                        <a:t>Etanercept</a:t>
                      </a:r>
                    </a:p>
                  </a:txBody>
                  <a:tcPr/>
                </a:tc>
                <a:tc>
                  <a:txBody>
                    <a:bodyPr/>
                    <a:lstStyle/>
                    <a:p>
                      <a:r>
                        <a:rPr lang="en-GB" sz="2000"/>
                        <a:t>Up to 4 weeks outside of the fridge </a:t>
                      </a:r>
                    </a:p>
                  </a:txBody>
                  <a:tcPr/>
                </a:tc>
                <a:extLst>
                  <a:ext uri="{0D108BD9-81ED-4DB2-BD59-A6C34878D82A}">
                    <a16:rowId xmlns:a16="http://schemas.microsoft.com/office/drawing/2014/main" val="10002"/>
                  </a:ext>
                </a:extLst>
              </a:tr>
              <a:tr h="450050">
                <a:tc>
                  <a:txBody>
                    <a:bodyPr/>
                    <a:lstStyle/>
                    <a:p>
                      <a:r>
                        <a:rPr lang="en-GB" sz="2000"/>
                        <a:t>Golimumab</a:t>
                      </a:r>
                    </a:p>
                  </a:txBody>
                  <a:tcPr/>
                </a:tc>
                <a:tc>
                  <a:txBody>
                    <a:bodyPr/>
                    <a:lstStyle/>
                    <a:p>
                      <a:r>
                        <a:rPr lang="en-GB" sz="2000"/>
                        <a:t>Up to 24 hours outside of the fridge</a:t>
                      </a:r>
                    </a:p>
                  </a:txBody>
                  <a:tcPr/>
                </a:tc>
                <a:extLst>
                  <a:ext uri="{0D108BD9-81ED-4DB2-BD59-A6C34878D82A}">
                    <a16:rowId xmlns:a16="http://schemas.microsoft.com/office/drawing/2014/main" val="10003"/>
                  </a:ext>
                </a:extLst>
              </a:tr>
              <a:tr h="450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kern="1200">
                          <a:solidFill>
                            <a:schemeClr val="dk1"/>
                          </a:solidFill>
                          <a:effectLst/>
                          <a:latin typeface="+mn-lt"/>
                          <a:ea typeface="+mn-ea"/>
                          <a:cs typeface="+mn-cs"/>
                        </a:rPr>
                        <a:t>Certolizumab</a:t>
                      </a:r>
                      <a:endParaRPr lang="en-GB" sz="2400" b="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2000"/>
                        <a:t>Up to 10 days outside of fridge </a:t>
                      </a:r>
                    </a:p>
                  </a:txBody>
                  <a:tcPr/>
                </a:tc>
                <a:extLst>
                  <a:ext uri="{0D108BD9-81ED-4DB2-BD59-A6C34878D82A}">
                    <a16:rowId xmlns:a16="http://schemas.microsoft.com/office/drawing/2014/main" val="10004"/>
                  </a:ext>
                </a:extLst>
              </a:tr>
              <a:tr h="450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a:t>Tocilizumab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a:t>Up to 8 hours outside of the fridge</a:t>
                      </a:r>
                    </a:p>
                  </a:txBody>
                  <a:tcPr/>
                </a:tc>
                <a:extLst>
                  <a:ext uri="{0D108BD9-81ED-4DB2-BD59-A6C34878D82A}">
                    <a16:rowId xmlns:a16="http://schemas.microsoft.com/office/drawing/2014/main" val="10005"/>
                  </a:ext>
                </a:extLst>
              </a:tr>
              <a:tr h="450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a:t>Sarilumab</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2000"/>
                        <a:t>Up to 14 days  outside of fridge </a:t>
                      </a:r>
                    </a:p>
                  </a:txBody>
                  <a:tcPr/>
                </a:tc>
                <a:extLst>
                  <a:ext uri="{0D108BD9-81ED-4DB2-BD59-A6C34878D82A}">
                    <a16:rowId xmlns:a16="http://schemas.microsoft.com/office/drawing/2014/main" val="10006"/>
                  </a:ext>
                </a:extLst>
              </a:tr>
              <a:tr h="450050">
                <a:tc>
                  <a:txBody>
                    <a:bodyPr/>
                    <a:lstStyle/>
                    <a:p>
                      <a:r>
                        <a:rPr lang="en-GB" sz="2000"/>
                        <a:t>Abatacept</a:t>
                      </a:r>
                    </a:p>
                  </a:txBody>
                  <a:tcPr/>
                </a:tc>
                <a:tc>
                  <a:txBody>
                    <a:bodyPr/>
                    <a:lstStyle/>
                    <a:p>
                      <a:r>
                        <a:rPr lang="en-GB" sz="2000"/>
                        <a:t>Up to 8 hours outside the fridge.</a:t>
                      </a:r>
                    </a:p>
                  </a:txBody>
                  <a:tcPr/>
                </a:tc>
                <a:extLst>
                  <a:ext uri="{0D108BD9-81ED-4DB2-BD59-A6C34878D82A}">
                    <a16:rowId xmlns:a16="http://schemas.microsoft.com/office/drawing/2014/main" val="1000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34736635"/>
              </p:ext>
            </p:extLst>
          </p:nvPr>
        </p:nvGraphicFramePr>
        <p:xfrm>
          <a:off x="900224" y="5811821"/>
          <a:ext cx="7387771" cy="518160"/>
        </p:xfrm>
        <a:graphic>
          <a:graphicData uri="http://schemas.openxmlformats.org/drawingml/2006/table">
            <a:tbl>
              <a:tblPr/>
              <a:tblGrid>
                <a:gridCol w="7387771">
                  <a:extLst>
                    <a:ext uri="{9D8B030D-6E8A-4147-A177-3AD203B41FA5}">
                      <a16:colId xmlns:a16="http://schemas.microsoft.com/office/drawing/2014/main" val="20000"/>
                    </a:ext>
                  </a:extLst>
                </a:gridCol>
              </a:tblGrid>
              <a:tr h="407318">
                <a:tc>
                  <a:txBody>
                    <a:bodyPr/>
                    <a:lstStyle/>
                    <a:p>
                      <a:pPr algn="ctr"/>
                      <a:r>
                        <a:rPr lang="en-GB" sz="1400" b="0"/>
                        <a:t>Please Contact the Rheumatology advice line, should you have any concerns about your medications.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
        <p:nvSpPr>
          <p:cNvPr id="6" name="Title 1">
            <a:extLst>
              <a:ext uri="{FF2B5EF4-FFF2-40B4-BE49-F238E27FC236}">
                <a16:creationId xmlns:a16="http://schemas.microsoft.com/office/drawing/2014/main" id="{B2C741D9-E19B-D6E0-31CF-23A4A44A4909}"/>
              </a:ext>
            </a:extLst>
          </p:cNvPr>
          <p:cNvSpPr txBox="1">
            <a:spLocks/>
          </p:cNvSpPr>
          <p:nvPr/>
        </p:nvSpPr>
        <p:spPr bwMode="auto">
          <a:xfrm>
            <a:off x="479310" y="319782"/>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a:solidFill>
                  <a:schemeClr val="bg1"/>
                </a:solidFill>
                <a:latin typeface="Segoe UI" pitchFamily="34" charset="0"/>
                <a:ea typeface="Segoe UI" pitchFamily="34" charset="0"/>
                <a:cs typeface="Segoe UI" pitchFamily="34" charset="0"/>
              </a:rPr>
              <a:t>How long can it be out of the fridge</a:t>
            </a:r>
          </a:p>
        </p:txBody>
      </p:sp>
      <p:sp>
        <p:nvSpPr>
          <p:cNvPr id="7" name="Footer Placeholder 6">
            <a:extLst>
              <a:ext uri="{FF2B5EF4-FFF2-40B4-BE49-F238E27FC236}">
                <a16:creationId xmlns:a16="http://schemas.microsoft.com/office/drawing/2014/main" id="{2E251EE4-B696-B6DF-538F-00ACA0E40C91}"/>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8" name="Slide Number Placeholder 7">
            <a:extLst>
              <a:ext uri="{FF2B5EF4-FFF2-40B4-BE49-F238E27FC236}">
                <a16:creationId xmlns:a16="http://schemas.microsoft.com/office/drawing/2014/main" id="{7F88179C-B68C-E698-6C49-EDDF0D8A42F5}"/>
              </a:ext>
            </a:extLst>
          </p:cNvPr>
          <p:cNvSpPr>
            <a:spLocks noGrp="1"/>
          </p:cNvSpPr>
          <p:nvPr>
            <p:ph type="sldNum" sz="quarter" idx="12"/>
          </p:nvPr>
        </p:nvSpPr>
        <p:spPr/>
        <p:txBody>
          <a:bodyPr/>
          <a:lstStyle/>
          <a:p>
            <a:pPr>
              <a:defRPr/>
            </a:pPr>
            <a:fld id="{0EA6AF34-F7BF-4D6C-89FC-B073BC48E053}" type="slidenum">
              <a:rPr lang="en-GB" smtClean="0"/>
              <a:pPr>
                <a:defRPr/>
              </a:pPr>
              <a:t>21</a:t>
            </a:fld>
            <a:endParaRPr lang="en-GB"/>
          </a:p>
        </p:txBody>
      </p:sp>
    </p:spTree>
    <p:extLst>
      <p:ext uri="{BB962C8B-B14F-4D97-AF65-F5344CB8AC3E}">
        <p14:creationId xmlns:p14="http://schemas.microsoft.com/office/powerpoint/2010/main" val="2680691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chemeClr val="bg1"/>
                </a:solidFill>
                <a:latin typeface="Segoe UI"/>
                <a:ea typeface="Segoe UI" pitchFamily="34" charset="0"/>
                <a:cs typeface="Segoe UI"/>
              </a:rPr>
              <a:t>Education pack</a:t>
            </a:r>
            <a:r>
              <a:rPr lang="en-GB" sz="3900">
                <a:solidFill>
                  <a:srgbClr val="FFFFFF"/>
                </a:solidFill>
                <a:latin typeface="Segoe UI"/>
                <a:ea typeface="Segoe UI" pitchFamily="34" charset="0"/>
                <a:cs typeface="Segoe UI"/>
              </a:rPr>
              <a:t>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latin typeface="Segoe UI"/>
                <a:cs typeface="Segoe UI"/>
              </a:rPr>
              <a:t>Section 5</a:t>
            </a:r>
            <a:endParaRPr lang="en-US">
              <a:latin typeface="Segoe UI"/>
              <a:cs typeface="Segoe UI"/>
            </a:endParaRPr>
          </a:p>
          <a:p>
            <a:r>
              <a:rPr lang="en-GB">
                <a:latin typeface="Segoe UI"/>
                <a:cs typeface="Segoe UI"/>
              </a:rPr>
              <a:t>Frequently Asked Questions</a:t>
            </a:r>
            <a:endParaRPr lang="en-GB">
              <a:cs typeface="Segoe UI"/>
            </a:endParaRPr>
          </a:p>
        </p:txBody>
      </p:sp>
      <p:sp>
        <p:nvSpPr>
          <p:cNvPr id="6" name="Slide Number Placeholder 5">
            <a:extLst>
              <a:ext uri="{FF2B5EF4-FFF2-40B4-BE49-F238E27FC236}">
                <a16:creationId xmlns:a16="http://schemas.microsoft.com/office/drawing/2014/main" id="{1D668FA5-56EE-1A31-B222-9766C4B46A90}"/>
              </a:ext>
            </a:extLst>
          </p:cNvPr>
          <p:cNvSpPr>
            <a:spLocks noGrp="1"/>
          </p:cNvSpPr>
          <p:nvPr>
            <p:ph type="sldNum" sz="quarter" idx="12"/>
          </p:nvPr>
        </p:nvSpPr>
        <p:spPr/>
        <p:txBody>
          <a:bodyPr/>
          <a:lstStyle/>
          <a:p>
            <a:pPr>
              <a:defRPr/>
            </a:pPr>
            <a:fld id="{804CA945-C2D4-463E-80F8-2BC35AD057E7}" type="slidenum">
              <a:rPr lang="en-GB" smtClean="0"/>
              <a:pPr>
                <a:defRPr/>
              </a:pPr>
              <a:t>22</a:t>
            </a:fld>
            <a:endParaRPr lang="en-GB"/>
          </a:p>
        </p:txBody>
      </p:sp>
      <p:sp>
        <p:nvSpPr>
          <p:cNvPr id="4" name="Footer Placeholder 3">
            <a:extLst>
              <a:ext uri="{FF2B5EF4-FFF2-40B4-BE49-F238E27FC236}">
                <a16:creationId xmlns:a16="http://schemas.microsoft.com/office/drawing/2014/main" id="{F37CE76F-D1E5-E734-5C02-1C780C511EC3}"/>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1474137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BD3ABB-4E31-A65A-93F8-E7BCDAAE4189}"/>
              </a:ext>
            </a:extLst>
          </p:cNvPr>
          <p:cNvSpPr>
            <a:spLocks noGrp="1"/>
          </p:cNvSpPr>
          <p:nvPr>
            <p:ph type="title"/>
          </p:nvPr>
        </p:nvSpPr>
        <p:spPr/>
        <p:txBody>
          <a:bodyPr/>
          <a:lstStyle/>
          <a:p>
            <a:endParaRPr lang="en-GB" sz="3600">
              <a:solidFill>
                <a:schemeClr val="tx2"/>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60848"/>
            <a:ext cx="8229600" cy="3629000"/>
          </a:xfrm>
        </p:spPr>
        <p:txBody>
          <a:bodyPr/>
          <a:lstStyle/>
          <a:p>
            <a:pPr>
              <a:spcBef>
                <a:spcPts val="0"/>
              </a:spcBef>
              <a:spcAft>
                <a:spcPts val="600"/>
              </a:spcAft>
            </a:pPr>
            <a:r>
              <a:rPr lang="en-US" sz="2400">
                <a:solidFill>
                  <a:schemeClr val="accent1">
                    <a:lumMod val="50000"/>
                  </a:schemeClr>
                </a:solidFill>
                <a:latin typeface="Arial" panose="020B0604020202020204" pitchFamily="34" charset="0"/>
                <a:cs typeface="Arial" panose="020B0604020202020204" pitchFamily="34" charset="0"/>
              </a:rPr>
              <a:t>You may start to experience improvement in your arthritis within a few days to weeks. Sometimes, it may take a bit longer to work but we would hope you would start to feel better within 3 months.</a:t>
            </a:r>
          </a:p>
          <a:p>
            <a:pPr>
              <a:spcBef>
                <a:spcPts val="0"/>
              </a:spcBef>
              <a:spcAft>
                <a:spcPts val="600"/>
              </a:spcAft>
            </a:pPr>
            <a:r>
              <a:rPr lang="en-US" sz="2400">
                <a:solidFill>
                  <a:schemeClr val="accent1">
                    <a:lumMod val="50000"/>
                  </a:schemeClr>
                </a:solidFill>
                <a:latin typeface="Arial" panose="020B0604020202020204" pitchFamily="34" charset="0"/>
                <a:cs typeface="Arial" panose="020B0604020202020204" pitchFamily="34" charset="0"/>
              </a:rPr>
              <a:t>Most patients will respond to treatment. </a:t>
            </a:r>
          </a:p>
          <a:p>
            <a:pPr>
              <a:spcBef>
                <a:spcPts val="0"/>
              </a:spcBef>
              <a:spcAft>
                <a:spcPts val="600"/>
              </a:spcAft>
            </a:pPr>
            <a:r>
              <a:rPr lang="en-US" sz="2400">
                <a:solidFill>
                  <a:schemeClr val="accent1">
                    <a:lumMod val="50000"/>
                  </a:schemeClr>
                </a:solidFill>
                <a:latin typeface="Arial" panose="020B0604020202020204" pitchFamily="34" charset="0"/>
                <a:cs typeface="Arial" panose="020B0604020202020204" pitchFamily="34" charset="0"/>
              </a:rPr>
              <a:t>You will be monitored for your response. </a:t>
            </a:r>
          </a:p>
          <a:p>
            <a:pPr>
              <a:spcBef>
                <a:spcPts val="0"/>
              </a:spcBef>
              <a:spcAft>
                <a:spcPts val="600"/>
              </a:spcAft>
            </a:pPr>
            <a:r>
              <a:rPr lang="en-US" sz="2400">
                <a:solidFill>
                  <a:schemeClr val="accent1">
                    <a:lumMod val="50000"/>
                  </a:schemeClr>
                </a:solidFill>
                <a:latin typeface="Arial" panose="020B0604020202020204" pitchFamily="34" charset="0"/>
                <a:cs typeface="Arial" panose="020B0604020202020204" pitchFamily="34" charset="0"/>
              </a:rPr>
              <a:t>If you do not respond, we will stop the drug and  consider swapping it to another agent.</a:t>
            </a:r>
          </a:p>
        </p:txBody>
      </p:sp>
      <p:sp>
        <p:nvSpPr>
          <p:cNvPr id="5" name="Title 1">
            <a:extLst>
              <a:ext uri="{FF2B5EF4-FFF2-40B4-BE49-F238E27FC236}">
                <a16:creationId xmlns:a16="http://schemas.microsoft.com/office/drawing/2014/main" id="{568E8233-3999-EE36-F049-A40D5E27CD37}"/>
              </a:ext>
            </a:extLst>
          </p:cNvPr>
          <p:cNvSpPr txBox="1">
            <a:spLocks/>
          </p:cNvSpPr>
          <p:nvPr/>
        </p:nvSpPr>
        <p:spPr bwMode="auto">
          <a:xfrm>
            <a:off x="457200" y="274638"/>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US" sz="3600">
                <a:solidFill>
                  <a:schemeClr val="bg1"/>
                </a:solidFill>
                <a:latin typeface="Arial" panose="020B0604020202020204" pitchFamily="34" charset="0"/>
                <a:cs typeface="Arial" panose="020B0604020202020204" pitchFamily="34" charset="0"/>
              </a:rPr>
              <a:t>What can I expect to happen after I start taking my biologic?</a:t>
            </a:r>
            <a:endParaRPr lang="en-GB" sz="3600">
              <a:solidFill>
                <a:schemeClr val="bg1"/>
              </a:solidFill>
              <a:latin typeface="Segoe UI" pitchFamily="34" charset="0"/>
              <a:ea typeface="Segoe UI" pitchFamily="34" charset="0"/>
              <a:cs typeface="Segoe UI" pitchFamily="34" charset="0"/>
            </a:endParaRPr>
          </a:p>
        </p:txBody>
      </p:sp>
      <p:sp>
        <p:nvSpPr>
          <p:cNvPr id="6" name="Footer Placeholder 5">
            <a:extLst>
              <a:ext uri="{FF2B5EF4-FFF2-40B4-BE49-F238E27FC236}">
                <a16:creationId xmlns:a16="http://schemas.microsoft.com/office/drawing/2014/main" id="{D16E8607-624C-A7BE-7D42-4EBBF5CF4B34}"/>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A37DA04B-BCB8-64F3-3930-73140240E07B}"/>
              </a:ext>
            </a:extLst>
          </p:cNvPr>
          <p:cNvSpPr>
            <a:spLocks noGrp="1"/>
          </p:cNvSpPr>
          <p:nvPr>
            <p:ph type="sldNum" sz="quarter" idx="12"/>
          </p:nvPr>
        </p:nvSpPr>
        <p:spPr/>
        <p:txBody>
          <a:bodyPr/>
          <a:lstStyle/>
          <a:p>
            <a:pPr>
              <a:defRPr/>
            </a:pPr>
            <a:fld id="{68EFAA53-B5B7-4425-9958-868BAA75E838}" type="slidenum">
              <a:rPr lang="en-GB" smtClean="0"/>
              <a:pPr>
                <a:defRPr/>
              </a:pPr>
              <a:t>23</a:t>
            </a:fld>
            <a:endParaRPr lang="en-GB"/>
          </a:p>
        </p:txBody>
      </p:sp>
    </p:spTree>
    <p:extLst>
      <p:ext uri="{BB962C8B-B14F-4D97-AF65-F5344CB8AC3E}">
        <p14:creationId xmlns:p14="http://schemas.microsoft.com/office/powerpoint/2010/main" val="3639542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1BFA9C-FDC7-5A93-40D9-1E1F2F2D934B}"/>
              </a:ext>
            </a:extLst>
          </p:cNvPr>
          <p:cNvSpPr>
            <a:spLocks noGrp="1"/>
          </p:cNvSpPr>
          <p:nvPr>
            <p:ph type="title"/>
          </p:nvPr>
        </p:nvSpPr>
        <p:spPr/>
        <p:txBody>
          <a:bodyPr/>
          <a:lstStyle/>
          <a:p>
            <a:endParaRPr lang="en-GB"/>
          </a:p>
        </p:txBody>
      </p:sp>
      <p:sp>
        <p:nvSpPr>
          <p:cNvPr id="11266" name="Content Placeholder 2"/>
          <p:cNvSpPr>
            <a:spLocks noGrp="1"/>
          </p:cNvSpPr>
          <p:nvPr>
            <p:ph idx="1"/>
          </p:nvPr>
        </p:nvSpPr>
        <p:spPr/>
        <p:txBody>
          <a:bodyPr/>
          <a:lstStyle/>
          <a:p>
            <a:pPr>
              <a:spcBef>
                <a:spcPts val="0"/>
              </a:spcBef>
              <a:spcAft>
                <a:spcPts val="600"/>
              </a:spcAft>
            </a:pPr>
            <a:r>
              <a:rPr lang="en-GB" sz="2400">
                <a:solidFill>
                  <a:schemeClr val="accent1">
                    <a:lumMod val="50000"/>
                  </a:schemeClr>
                </a:solidFill>
                <a:latin typeface="Arial"/>
                <a:ea typeface="Segoe UI" pitchFamily="34" charset="0"/>
                <a:cs typeface="Arial"/>
              </a:rPr>
              <a:t>We will see you ideally 3-4 months after you start treatment to check it is working well, that there are no side effects and arrange regular monitoring</a:t>
            </a:r>
          </a:p>
          <a:p>
            <a:pPr>
              <a:spcBef>
                <a:spcPts val="0"/>
              </a:spcBef>
              <a:spcAft>
                <a:spcPts val="600"/>
              </a:spcAft>
            </a:pPr>
            <a:r>
              <a:rPr lang="en-GB" sz="2400">
                <a:solidFill>
                  <a:schemeClr val="accent1">
                    <a:lumMod val="50000"/>
                  </a:schemeClr>
                </a:solidFill>
                <a:latin typeface="Arial"/>
                <a:ea typeface="Segoe UI" pitchFamily="34" charset="0"/>
                <a:cs typeface="Arial"/>
              </a:rPr>
              <a:t>Even when your condition is under controlled, you must come back at least for annual review</a:t>
            </a:r>
          </a:p>
          <a:p>
            <a:pPr>
              <a:spcBef>
                <a:spcPts val="0"/>
              </a:spcBef>
              <a:spcAft>
                <a:spcPts val="600"/>
              </a:spcAft>
            </a:pPr>
            <a:r>
              <a:rPr lang="en-GB" sz="2400">
                <a:solidFill>
                  <a:schemeClr val="accent1">
                    <a:lumMod val="50000"/>
                  </a:schemeClr>
                </a:solidFill>
                <a:latin typeface="Arial"/>
                <a:ea typeface="Segoe UI" pitchFamily="34" charset="0"/>
                <a:cs typeface="Arial"/>
              </a:rPr>
              <a:t>If your disease in not under control, contact the advice line as you would do normally. </a:t>
            </a: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spcBef>
                <a:spcPts val="0"/>
              </a:spcBef>
              <a:spcAft>
                <a:spcPts val="600"/>
              </a:spcAft>
            </a:pPr>
            <a:r>
              <a:rPr lang="en-GB" sz="2400">
                <a:solidFill>
                  <a:schemeClr val="accent1">
                    <a:lumMod val="50000"/>
                  </a:schemeClr>
                </a:solidFill>
                <a:latin typeface="Arial"/>
                <a:ea typeface="Segoe UI" pitchFamily="34" charset="0"/>
                <a:cs typeface="Arial"/>
              </a:rPr>
              <a:t>If you have not had an appointment and you think you should have one, please contact us. </a:t>
            </a: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spcBef>
                <a:spcPts val="0"/>
              </a:spcBef>
              <a:spcAft>
                <a:spcPts val="600"/>
              </a:spcAft>
            </a:pPr>
            <a:r>
              <a:rPr lang="en-GB" sz="2400" b="1">
                <a:solidFill>
                  <a:schemeClr val="accent1"/>
                </a:solidFill>
                <a:latin typeface="Arial"/>
                <a:ea typeface="Segoe UI" pitchFamily="34" charset="0"/>
                <a:cs typeface="Arial"/>
              </a:rPr>
              <a:t>If you don’t attend for your appointments or blood tests, your prescription may be stopped!</a:t>
            </a:r>
            <a:endParaRPr lang="en-GB" sz="2400">
              <a:solidFill>
                <a:schemeClr val="accent1"/>
              </a:solidFill>
              <a:latin typeface="Arial"/>
              <a:ea typeface="Segoe UI" pitchFamily="34" charset="0"/>
              <a:cs typeface="Arial"/>
            </a:endParaRPr>
          </a:p>
          <a:p>
            <a:pPr marL="0" indent="0">
              <a:buNone/>
            </a:pP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p:txBody>
      </p:sp>
      <p:sp>
        <p:nvSpPr>
          <p:cNvPr id="3" name="Title 1">
            <a:extLst>
              <a:ext uri="{FF2B5EF4-FFF2-40B4-BE49-F238E27FC236}">
                <a16:creationId xmlns:a16="http://schemas.microsoft.com/office/drawing/2014/main" id="{7B79FB39-71E6-0A72-D40D-367184C130D4}"/>
              </a:ext>
            </a:extLst>
          </p:cNvPr>
          <p:cNvSpPr txBox="1">
            <a:spLocks/>
          </p:cNvSpPr>
          <p:nvPr/>
        </p:nvSpPr>
        <p:spPr bwMode="auto">
          <a:xfrm>
            <a:off x="453954" y="291879"/>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Arial" panose="020B0604020202020204" pitchFamily="34" charset="0"/>
                <a:ea typeface="Segoe UI" pitchFamily="34" charset="0"/>
                <a:cs typeface="Arial" panose="020B0604020202020204" pitchFamily="34" charset="0"/>
              </a:rPr>
              <a:t>How often will I need to attend the Rheumatology clinic?</a:t>
            </a:r>
            <a:endParaRPr lang="en-GB" sz="3200">
              <a:solidFill>
                <a:schemeClr val="bg1"/>
              </a:solidFill>
              <a:latin typeface="Segoe UI" pitchFamily="34" charset="0"/>
              <a:ea typeface="Segoe UI" pitchFamily="34" charset="0"/>
              <a:cs typeface="Segoe UI" pitchFamily="34" charset="0"/>
            </a:endParaRPr>
          </a:p>
        </p:txBody>
      </p:sp>
      <p:sp>
        <p:nvSpPr>
          <p:cNvPr id="5" name="Footer Placeholder 4">
            <a:extLst>
              <a:ext uri="{FF2B5EF4-FFF2-40B4-BE49-F238E27FC236}">
                <a16:creationId xmlns:a16="http://schemas.microsoft.com/office/drawing/2014/main" id="{B3B13E86-4F50-7FAE-77E7-2E8A92CFBD8B}"/>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96114328-C6A6-E81F-DC80-74EA468B6631}"/>
              </a:ext>
            </a:extLst>
          </p:cNvPr>
          <p:cNvSpPr>
            <a:spLocks noGrp="1"/>
          </p:cNvSpPr>
          <p:nvPr>
            <p:ph type="sldNum" sz="quarter" idx="12"/>
          </p:nvPr>
        </p:nvSpPr>
        <p:spPr/>
        <p:txBody>
          <a:bodyPr/>
          <a:lstStyle/>
          <a:p>
            <a:pPr>
              <a:defRPr/>
            </a:pPr>
            <a:fld id="{68EFAA53-B5B7-4425-9958-868BAA75E838}" type="slidenum">
              <a:rPr lang="en-GB" smtClean="0"/>
              <a:pPr>
                <a:defRPr/>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006C1E0-484D-ACF9-04DA-693AD9899888}"/>
              </a:ext>
            </a:extLst>
          </p:cNvPr>
          <p:cNvSpPr>
            <a:spLocks noGrp="1"/>
          </p:cNvSpPr>
          <p:nvPr>
            <p:ph type="title"/>
          </p:nvPr>
        </p:nvSpPr>
        <p:spPr/>
        <p:txBody>
          <a:bodyPr/>
          <a:lstStyle/>
          <a:p>
            <a:endParaRPr lang="en-GB"/>
          </a:p>
        </p:txBody>
      </p:sp>
      <p:sp>
        <p:nvSpPr>
          <p:cNvPr id="15363" name="Content Placeholder 2"/>
          <p:cNvSpPr>
            <a:spLocks noGrp="1"/>
          </p:cNvSpPr>
          <p:nvPr>
            <p:ph idx="1"/>
          </p:nvPr>
        </p:nvSpPr>
        <p:spPr/>
        <p:txBody>
          <a:bodyPr/>
          <a:lstStyle/>
          <a:p>
            <a:pPr>
              <a:spcBef>
                <a:spcPts val="0"/>
              </a:spcBef>
              <a:spcAft>
                <a:spcPts val="600"/>
              </a:spcAft>
            </a:pPr>
            <a:r>
              <a:rPr lang="en-GB" sz="2400" u="sng">
                <a:solidFill>
                  <a:schemeClr val="accent1">
                    <a:lumMod val="50000"/>
                  </a:schemeClr>
                </a:solidFill>
                <a:latin typeface="Arial" panose="020B0604020202020204" pitchFamily="34" charset="0"/>
                <a:ea typeface="Segoe UI" pitchFamily="34" charset="0"/>
                <a:cs typeface="Arial" panose="020B0604020202020204" pitchFamily="34" charset="0"/>
              </a:rPr>
              <a:t>Most drugs require blood test at least every 3 months</a:t>
            </a:r>
          </a:p>
          <a:p>
            <a:pPr>
              <a:spcBef>
                <a:spcPts val="0"/>
              </a:spcBef>
              <a:spcAft>
                <a:spcPts val="600"/>
              </a:spcAft>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Tocilizumab &amp; sarilumab - Blood tests monthly until stable then every three months</a:t>
            </a:r>
          </a:p>
          <a:p>
            <a:pPr>
              <a:spcBef>
                <a:spcPts val="0"/>
              </a:spcBef>
              <a:spcAft>
                <a:spcPts val="600"/>
              </a:spcAft>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Tocilizumab, sarilumab, baricitinib, tofacitinib, </a:t>
            </a:r>
            <a:r>
              <a:rPr lang="en-GB" sz="2400" err="1">
                <a:solidFill>
                  <a:schemeClr val="accent1">
                    <a:lumMod val="50000"/>
                  </a:schemeClr>
                </a:solidFill>
                <a:latin typeface="Arial" panose="020B0604020202020204" pitchFamily="34" charset="0"/>
                <a:ea typeface="Segoe UI" pitchFamily="34" charset="0"/>
                <a:cs typeface="Arial" panose="020B0604020202020204" pitchFamily="34" charset="0"/>
              </a:rPr>
              <a:t>upadacitinib</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and </a:t>
            </a:r>
            <a:r>
              <a:rPr lang="en-GB" sz="2400" err="1">
                <a:solidFill>
                  <a:schemeClr val="accent1">
                    <a:lumMod val="50000"/>
                  </a:schemeClr>
                </a:solidFill>
                <a:latin typeface="Arial" panose="020B0604020202020204" pitchFamily="34" charset="0"/>
                <a:ea typeface="Segoe UI" pitchFamily="34" charset="0"/>
                <a:cs typeface="Arial" panose="020B0604020202020204" pitchFamily="34" charset="0"/>
              </a:rPr>
              <a:t>filgotinib</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also require a 3-month cholesterol test after treatment starts. Your doctor may want to keep a check of this </a:t>
            </a:r>
          </a:p>
          <a:p>
            <a:pPr>
              <a:spcBef>
                <a:spcPts val="0"/>
              </a:spcBef>
              <a:spcAft>
                <a:spcPts val="600"/>
              </a:spcAft>
            </a:pPr>
            <a:r>
              <a:rPr lang="en-GB" sz="2400" u="sng">
                <a:solidFill>
                  <a:schemeClr val="accent1">
                    <a:lumMod val="50000"/>
                  </a:schemeClr>
                </a:solidFill>
                <a:latin typeface="Arial" panose="020B0604020202020204" pitchFamily="34" charset="0"/>
                <a:cs typeface="Arial" panose="020B0604020202020204" pitchFamily="34" charset="0"/>
              </a:rPr>
              <a:t>Please be warned:</a:t>
            </a:r>
            <a:r>
              <a:rPr lang="en-GB" sz="2400">
                <a:solidFill>
                  <a:schemeClr val="accent1">
                    <a:lumMod val="50000"/>
                  </a:schemeClr>
                </a:solidFill>
                <a:latin typeface="Arial" panose="020B0604020202020204" pitchFamily="34" charset="0"/>
                <a:cs typeface="Arial" panose="020B0604020202020204" pitchFamily="34" charset="0"/>
              </a:rPr>
              <a:t> we check blood results every time when we sign a prescription. So, if you haven’t had a blood test done, we cannot safely sign your prescription and your treatment may be delayed</a:t>
            </a:r>
          </a:p>
          <a:p>
            <a:pPr>
              <a:spcBef>
                <a:spcPts val="600"/>
              </a:spcBef>
              <a:spcAft>
                <a:spcPts val="600"/>
              </a:spcAft>
            </a:pP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5651258"/>
            <a:ext cx="1763214" cy="1179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a:extLst>
              <a:ext uri="{FF2B5EF4-FFF2-40B4-BE49-F238E27FC236}">
                <a16:creationId xmlns:a16="http://schemas.microsoft.com/office/drawing/2014/main" id="{11581E13-6119-3D5E-ECF9-10BB65B5F84A}"/>
              </a:ext>
            </a:extLst>
          </p:cNvPr>
          <p:cNvSpPr txBox="1">
            <a:spLocks/>
          </p:cNvSpPr>
          <p:nvPr/>
        </p:nvSpPr>
        <p:spPr bwMode="auto">
          <a:xfrm>
            <a:off x="457200" y="264692"/>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Arial" panose="020B0604020202020204" pitchFamily="34" charset="0"/>
                <a:cs typeface="Arial" panose="020B0604020202020204" pitchFamily="34" charset="0"/>
              </a:rPr>
              <a:t>How often will I need to have blood tests done?</a:t>
            </a:r>
            <a:endParaRPr lang="en-GB" sz="3200">
              <a:solidFill>
                <a:schemeClr val="bg1"/>
              </a:solidFill>
              <a:latin typeface="Segoe UI" pitchFamily="34" charset="0"/>
              <a:ea typeface="Segoe UI" pitchFamily="34" charset="0"/>
              <a:cs typeface="Segoe UI" pitchFamily="34" charset="0"/>
            </a:endParaRPr>
          </a:p>
        </p:txBody>
      </p:sp>
      <p:sp>
        <p:nvSpPr>
          <p:cNvPr id="4" name="Footer Placeholder 3">
            <a:extLst>
              <a:ext uri="{FF2B5EF4-FFF2-40B4-BE49-F238E27FC236}">
                <a16:creationId xmlns:a16="http://schemas.microsoft.com/office/drawing/2014/main" id="{FC78B897-B86C-FAA6-736E-BB8B94B34AC2}"/>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A01354CB-9967-BCBD-10F7-130669A7F967}"/>
              </a:ext>
            </a:extLst>
          </p:cNvPr>
          <p:cNvSpPr>
            <a:spLocks noGrp="1"/>
          </p:cNvSpPr>
          <p:nvPr>
            <p:ph type="sldNum" sz="quarter" idx="12"/>
          </p:nvPr>
        </p:nvSpPr>
        <p:spPr/>
        <p:txBody>
          <a:bodyPr/>
          <a:lstStyle/>
          <a:p>
            <a:pPr>
              <a:defRPr/>
            </a:pPr>
            <a:fld id="{68EFAA53-B5B7-4425-9958-868BAA75E838}" type="slidenum">
              <a:rPr lang="en-GB" smtClean="0"/>
              <a:pPr>
                <a:defRPr/>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29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t="2716"/>
          <a:stretch>
            <a:fillRect/>
          </a:stretch>
        </p:blipFill>
        <p:spPr bwMode="auto">
          <a:xfrm>
            <a:off x="7722789" y="5225143"/>
            <a:ext cx="1386932" cy="1568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48EB0A26-F160-7974-4112-E34CE0679989}"/>
              </a:ext>
            </a:extLst>
          </p:cNvPr>
          <p:cNvSpPr>
            <a:spLocks noGrp="1"/>
          </p:cNvSpPr>
          <p:nvPr>
            <p:ph type="title"/>
          </p:nvPr>
        </p:nvSpPr>
        <p:spPr>
          <a:xfrm>
            <a:off x="457200" y="246560"/>
            <a:ext cx="8229600" cy="1143000"/>
          </a:xfrm>
        </p:spPr>
        <p:txBody>
          <a:bodyPr/>
          <a:lstStyle/>
          <a:p>
            <a:endParaRPr lang="en-GB" sz="3600">
              <a:solidFill>
                <a:schemeClr val="tx2"/>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ABDA74E0-0297-BB28-9C6B-6E8CA0868052}"/>
              </a:ext>
            </a:extLst>
          </p:cNvPr>
          <p:cNvSpPr>
            <a:spLocks noGrp="1"/>
          </p:cNvSpPr>
          <p:nvPr>
            <p:ph idx="1"/>
          </p:nvPr>
        </p:nvSpPr>
        <p:spPr/>
        <p:txBody>
          <a:bodyPr/>
          <a:lstStyle/>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Most people tolerate these medications well and do not have any side effects.</a:t>
            </a:r>
          </a:p>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Some patients can experience redness and soreness at the site of the injection. This usually goes away with time. If not let us know!</a:t>
            </a:r>
          </a:p>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Some patients report:</a:t>
            </a:r>
          </a:p>
          <a:p>
            <a:pPr marL="685800" lvl="1" eaLnBrk="1" hangingPunct="1">
              <a:spcBef>
                <a:spcPts val="0"/>
              </a:spcBef>
              <a:spcAft>
                <a:spcPts val="600"/>
              </a:spcAft>
              <a:buFont typeface="Arial" pitchFamily="34" charset="0"/>
              <a:buChar char="•"/>
            </a:pPr>
            <a:r>
              <a:rPr lang="en-GB" sz="2000">
                <a:solidFill>
                  <a:schemeClr val="accent1">
                    <a:lumMod val="50000"/>
                  </a:schemeClr>
                </a:solidFill>
                <a:latin typeface="Arial"/>
                <a:cs typeface="Arial"/>
              </a:rPr>
              <a:t>headaches, rashes or mood changes </a:t>
            </a:r>
            <a:endParaRPr lang="en-GB" sz="2000">
              <a:solidFill>
                <a:schemeClr val="accent1">
                  <a:lumMod val="50000"/>
                </a:schemeClr>
              </a:solidFill>
              <a:latin typeface="Arial" panose="020B0604020202020204" pitchFamily="34" charset="0"/>
              <a:cs typeface="Arial" panose="020B0604020202020204" pitchFamily="34" charset="0"/>
            </a:endParaRPr>
          </a:p>
          <a:p>
            <a:pPr marL="685800" lvl="1" eaLnBrk="1" hangingPunct="1">
              <a:spcBef>
                <a:spcPts val="0"/>
              </a:spcBef>
              <a:spcAft>
                <a:spcPts val="600"/>
              </a:spcAft>
              <a:buFont typeface="Arial" pitchFamily="34" charset="0"/>
              <a:buChar char="•"/>
            </a:pPr>
            <a:r>
              <a:rPr lang="en-GB" sz="2000">
                <a:solidFill>
                  <a:schemeClr val="accent1">
                    <a:lumMod val="50000"/>
                  </a:schemeClr>
                </a:solidFill>
                <a:latin typeface="Arial"/>
                <a:cs typeface="Arial"/>
              </a:rPr>
              <a:t>more coughs, cold and other minor infections</a:t>
            </a:r>
          </a:p>
          <a:p>
            <a:pPr marL="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If you have concerns, contact the rheumatology team or your own doctor</a:t>
            </a:r>
          </a:p>
        </p:txBody>
      </p:sp>
      <p:sp>
        <p:nvSpPr>
          <p:cNvPr id="5" name="Title 1">
            <a:extLst>
              <a:ext uri="{FF2B5EF4-FFF2-40B4-BE49-F238E27FC236}">
                <a16:creationId xmlns:a16="http://schemas.microsoft.com/office/drawing/2014/main" id="{5A92C0C4-CBE6-B642-EF4D-096AB2DCC800}"/>
              </a:ext>
            </a:extLst>
          </p:cNvPr>
          <p:cNvSpPr txBox="1">
            <a:spLocks/>
          </p:cNvSpPr>
          <p:nvPr/>
        </p:nvSpPr>
        <p:spPr bwMode="auto">
          <a:xfrm>
            <a:off x="457200" y="254304"/>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Arial" panose="020B0604020202020204" pitchFamily="34" charset="0"/>
                <a:cs typeface="Arial" panose="020B0604020202020204" pitchFamily="34" charset="0"/>
              </a:rPr>
              <a:t>What are the most common side effects? </a:t>
            </a:r>
            <a:endParaRPr lang="en-GB" sz="3200">
              <a:solidFill>
                <a:schemeClr val="bg1"/>
              </a:solidFill>
              <a:latin typeface="Segoe UI" pitchFamily="34" charset="0"/>
              <a:ea typeface="Segoe UI" pitchFamily="34" charset="0"/>
              <a:cs typeface="Segoe UI" pitchFamily="34" charset="0"/>
            </a:endParaRPr>
          </a:p>
        </p:txBody>
      </p:sp>
      <p:sp>
        <p:nvSpPr>
          <p:cNvPr id="6" name="Footer Placeholder 5">
            <a:extLst>
              <a:ext uri="{FF2B5EF4-FFF2-40B4-BE49-F238E27FC236}">
                <a16:creationId xmlns:a16="http://schemas.microsoft.com/office/drawing/2014/main" id="{7E9E65FB-BE53-BAA8-3C5D-C92AE1363F34}"/>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D37F8ACC-AEB6-D2EF-E61A-0A9425FBC508}"/>
              </a:ext>
            </a:extLst>
          </p:cNvPr>
          <p:cNvSpPr>
            <a:spLocks noGrp="1"/>
          </p:cNvSpPr>
          <p:nvPr>
            <p:ph type="sldNum" sz="quarter" idx="12"/>
          </p:nvPr>
        </p:nvSpPr>
        <p:spPr/>
        <p:txBody>
          <a:bodyPr/>
          <a:lstStyle/>
          <a:p>
            <a:pPr>
              <a:defRPr/>
            </a:pPr>
            <a:fld id="{68EFAA53-B5B7-4425-9958-868BAA75E838}" type="slidenum">
              <a:rPr lang="en-GB" smtClean="0"/>
              <a:pPr>
                <a:defRPr/>
              </a:pPr>
              <a:t>26</a:t>
            </a:fld>
            <a:endParaRPr lang="en-GB"/>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29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t="2716"/>
          <a:stretch>
            <a:fillRect/>
          </a:stretch>
        </p:blipFill>
        <p:spPr bwMode="auto">
          <a:xfrm>
            <a:off x="7524328" y="4941168"/>
            <a:ext cx="1475656" cy="1668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48EB0A26-F160-7974-4112-E34CE0679989}"/>
              </a:ext>
            </a:extLst>
          </p:cNvPr>
          <p:cNvSpPr>
            <a:spLocks noGrp="1"/>
          </p:cNvSpPr>
          <p:nvPr>
            <p:ph type="title"/>
          </p:nvPr>
        </p:nvSpPr>
        <p:spPr>
          <a:xfrm>
            <a:off x="457200" y="246560"/>
            <a:ext cx="8229600" cy="1143000"/>
          </a:xfrm>
        </p:spPr>
        <p:txBody>
          <a:bodyPr/>
          <a:lstStyle/>
          <a:p>
            <a:endParaRPr lang="en-GB" sz="3600">
              <a:solidFill>
                <a:schemeClr val="tx2"/>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ABDA74E0-0297-BB28-9C6B-6E8CA0868052}"/>
              </a:ext>
            </a:extLst>
          </p:cNvPr>
          <p:cNvSpPr>
            <a:spLocks noGrp="1"/>
          </p:cNvSpPr>
          <p:nvPr>
            <p:ph idx="1"/>
          </p:nvPr>
        </p:nvSpPr>
        <p:spPr>
          <a:xfrm>
            <a:off x="457200" y="1988840"/>
            <a:ext cx="8229600" cy="3412976"/>
          </a:xfrm>
        </p:spPr>
        <p:txBody>
          <a:bodyPr/>
          <a:lstStyle/>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Serious side effects are rare.</a:t>
            </a:r>
          </a:p>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Occasionally, severe rash and more severe infections which required hospitalisation have been reported.  We will discuss infection in more detail.</a:t>
            </a:r>
          </a:p>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If you get any of these, do not take any more of your biologic and seek emergency medical advice.</a:t>
            </a:r>
          </a:p>
          <a:p>
            <a:pPr marL="285750" indent="-285750" eaLnBrk="1" hangingPunct="1">
              <a:spcBef>
                <a:spcPts val="0"/>
              </a:spcBef>
              <a:spcAft>
                <a:spcPts val="600"/>
              </a:spcAft>
              <a:buFont typeface="Arial" pitchFamily="34" charset="0"/>
              <a:buChar char="•"/>
            </a:pPr>
            <a:r>
              <a:rPr lang="en-GB" sz="2400">
                <a:solidFill>
                  <a:schemeClr val="accent1">
                    <a:lumMod val="50000"/>
                  </a:schemeClr>
                </a:solidFill>
                <a:latin typeface="Arial"/>
                <a:cs typeface="Arial"/>
              </a:rPr>
              <a:t>If you ever have concerns about your medication, do discuss these with your nurse or rheumatologist</a:t>
            </a:r>
            <a:r>
              <a:rPr lang="en-GB" sz="2400">
                <a:solidFill>
                  <a:schemeClr val="accent1">
                    <a:lumMod val="50000"/>
                  </a:schemeClr>
                </a:solidFill>
                <a:latin typeface="Arial"/>
                <a:ea typeface="Segoe UI" pitchFamily="34" charset="0"/>
                <a:cs typeface="Arial"/>
              </a:rPr>
              <a:t>.</a:t>
            </a:r>
          </a:p>
          <a:p>
            <a:endParaRPr lang="en-GB"/>
          </a:p>
        </p:txBody>
      </p:sp>
      <p:sp>
        <p:nvSpPr>
          <p:cNvPr id="5" name="Title 1">
            <a:extLst>
              <a:ext uri="{FF2B5EF4-FFF2-40B4-BE49-F238E27FC236}">
                <a16:creationId xmlns:a16="http://schemas.microsoft.com/office/drawing/2014/main" id="{35E17472-B930-B0FF-5A2E-3D5609C97FFB}"/>
              </a:ext>
            </a:extLst>
          </p:cNvPr>
          <p:cNvSpPr txBox="1">
            <a:spLocks/>
          </p:cNvSpPr>
          <p:nvPr/>
        </p:nvSpPr>
        <p:spPr bwMode="auto">
          <a:xfrm>
            <a:off x="457200" y="246560"/>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Arial" panose="020B0604020202020204" pitchFamily="34" charset="0"/>
                <a:cs typeface="Arial" panose="020B0604020202020204" pitchFamily="34" charset="0"/>
              </a:rPr>
              <a:t>What are the serious side effects? </a:t>
            </a:r>
            <a:endParaRPr lang="en-GB" sz="3200">
              <a:solidFill>
                <a:schemeClr val="bg1"/>
              </a:solidFill>
              <a:latin typeface="Segoe UI" pitchFamily="34" charset="0"/>
              <a:ea typeface="Segoe UI" pitchFamily="34" charset="0"/>
              <a:cs typeface="Segoe UI" pitchFamily="34" charset="0"/>
            </a:endParaRPr>
          </a:p>
        </p:txBody>
      </p:sp>
      <p:sp>
        <p:nvSpPr>
          <p:cNvPr id="6" name="Footer Placeholder 5">
            <a:extLst>
              <a:ext uri="{FF2B5EF4-FFF2-40B4-BE49-F238E27FC236}">
                <a16:creationId xmlns:a16="http://schemas.microsoft.com/office/drawing/2014/main" id="{9FEE5139-AFD9-AE87-95C3-2D80A57BCED7}"/>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331AEB8B-E1F8-A59A-CCCF-7F88019B86A5}"/>
              </a:ext>
            </a:extLst>
          </p:cNvPr>
          <p:cNvSpPr>
            <a:spLocks noGrp="1"/>
          </p:cNvSpPr>
          <p:nvPr>
            <p:ph type="sldNum" sz="quarter" idx="12"/>
          </p:nvPr>
        </p:nvSpPr>
        <p:spPr/>
        <p:txBody>
          <a:bodyPr/>
          <a:lstStyle/>
          <a:p>
            <a:pPr>
              <a:defRPr/>
            </a:pPr>
            <a:fld id="{68EFAA53-B5B7-4425-9958-868BAA75E838}" type="slidenum">
              <a:rPr lang="en-GB" smtClean="0"/>
              <a:pPr>
                <a:defRPr/>
              </a:pPr>
              <a:t>27</a:t>
            </a:fld>
            <a:endParaRPr lang="en-GB"/>
          </a:p>
        </p:txBody>
      </p:sp>
    </p:spTree>
    <p:extLst>
      <p:ext uri="{BB962C8B-B14F-4D97-AF65-F5344CB8AC3E}">
        <p14:creationId xmlns:p14="http://schemas.microsoft.com/office/powerpoint/2010/main" val="1651909889"/>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260350" y="1674242"/>
            <a:ext cx="8426450"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lgn="just">
              <a:spcBef>
                <a:spcPts val="600"/>
              </a:spcBef>
              <a:spcAft>
                <a:spcPts val="600"/>
              </a:spcAft>
              <a:buFont typeface="Arial" panose="020B0604020202020204" pitchFamily="34" charset="0"/>
              <a:buChar char="•"/>
              <a:defRPr/>
            </a:pPr>
            <a:r>
              <a:rPr lang="en-GB" sz="2400">
                <a:solidFill>
                  <a:schemeClr val="tx2"/>
                </a:solidFill>
                <a:latin typeface="Arial"/>
                <a:ea typeface="Segoe UI" pitchFamily="34" charset="0"/>
                <a:cs typeface="Arial"/>
              </a:rPr>
              <a:t>Show your alert card (in your drug information pack) to any health professional. </a:t>
            </a:r>
            <a:endParaRPr lang="en-GB" sz="1600">
              <a:solidFill>
                <a:schemeClr val="tx2"/>
              </a:solidFill>
              <a:latin typeface="Segoe UI"/>
              <a:ea typeface="Segoe UI" pitchFamily="34" charset="0"/>
              <a:cs typeface="Times New Roman" pitchFamily="18" charset="0"/>
            </a:endParaRPr>
          </a:p>
          <a:p>
            <a:pPr marL="285750" indent="-285750" algn="just">
              <a:spcBef>
                <a:spcPts val="600"/>
              </a:spcBef>
              <a:spcAft>
                <a:spcPts val="600"/>
              </a:spcAft>
              <a:buFont typeface="Arial" panose="020B0604020202020204" pitchFamily="34" charset="0"/>
              <a:buChar char="•"/>
              <a:defRPr/>
            </a:pPr>
            <a:r>
              <a:rPr lang="en-GB" sz="2400">
                <a:solidFill>
                  <a:schemeClr val="tx2"/>
                </a:solidFill>
                <a:latin typeface="Arial"/>
                <a:ea typeface="Segoe UI" pitchFamily="34" charset="0"/>
                <a:cs typeface="Arial"/>
              </a:rPr>
              <a:t>We will inform your GP once you are started on biologic therapy, but we would recommend that you let them know also and if possible, add it to your GPs electronic list of medications.</a:t>
            </a:r>
          </a:p>
          <a:p>
            <a:pPr marL="285750" indent="-285750" algn="just">
              <a:spcBef>
                <a:spcPts val="600"/>
              </a:spcBef>
              <a:spcAft>
                <a:spcPts val="600"/>
              </a:spcAft>
              <a:buFont typeface="Arial" panose="020B0604020202020204" pitchFamily="34" charset="0"/>
              <a:buChar char="•"/>
              <a:defRPr/>
            </a:pPr>
            <a:r>
              <a:rPr lang="en-GB" sz="2400">
                <a:solidFill>
                  <a:schemeClr val="accent1">
                    <a:lumMod val="50000"/>
                  </a:schemeClr>
                </a:solidFill>
                <a:latin typeface="Arial"/>
                <a:ea typeface="Segoe UI" pitchFamily="34" charset="0"/>
                <a:cs typeface="Arial"/>
              </a:rPr>
              <a:t>Don’t assume that non-rheumatology medical professionals  understand the drug or how it is given as it is a specialist drug rarely used outside rheumatology</a:t>
            </a:r>
          </a:p>
        </p:txBody>
      </p:sp>
      <p:sp>
        <p:nvSpPr>
          <p:cNvPr id="5" name="Title 1"/>
          <p:cNvSpPr txBox="1">
            <a:spLocks/>
          </p:cNvSpPr>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Arial" panose="020B0604020202020204" pitchFamily="34" charset="0"/>
                <a:ea typeface="Segoe UI" pitchFamily="34" charset="0"/>
                <a:cs typeface="Arial" panose="020B0604020202020204" pitchFamily="34" charset="0"/>
              </a:rPr>
              <a:t>Do I need to tell other medical professionals that I am on a biologic?</a:t>
            </a:r>
          </a:p>
        </p:txBody>
      </p:sp>
      <p:pic>
        <p:nvPicPr>
          <p:cNvPr id="20485" name="Picture 2" descr="http://www.lifeslittlemysteries.com/images/i/1419/i02/medicine-pills-drugs.jpg?132744557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654942"/>
            <a:ext cx="1603038" cy="1066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F9AEB768-079C-A31C-CD71-B903D2A219A5}"/>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4" name="Slide Number Placeholder 3">
            <a:extLst>
              <a:ext uri="{FF2B5EF4-FFF2-40B4-BE49-F238E27FC236}">
                <a16:creationId xmlns:a16="http://schemas.microsoft.com/office/drawing/2014/main" id="{6AEA76F7-945A-3B6A-4078-CBAF159D6026}"/>
              </a:ext>
            </a:extLst>
          </p:cNvPr>
          <p:cNvSpPr>
            <a:spLocks noGrp="1"/>
          </p:cNvSpPr>
          <p:nvPr>
            <p:ph type="sldNum" sz="quarter" idx="12"/>
          </p:nvPr>
        </p:nvSpPr>
        <p:spPr/>
        <p:txBody>
          <a:bodyPr/>
          <a:lstStyle/>
          <a:p>
            <a:pPr>
              <a:defRPr/>
            </a:pPr>
            <a:fld id="{0EA6AF34-F7BF-4D6C-89FC-B073BC48E053}" type="slidenum">
              <a:rPr lang="en-GB" smtClean="0"/>
              <a:pPr>
                <a:defRPr/>
              </a:pPr>
              <a:t>28</a:t>
            </a:fld>
            <a:endParaRPr lang="en-GB"/>
          </a:p>
        </p:txBody>
      </p:sp>
    </p:spTree>
    <p:extLst>
      <p:ext uri="{BB962C8B-B14F-4D97-AF65-F5344CB8AC3E}">
        <p14:creationId xmlns:p14="http://schemas.microsoft.com/office/powerpoint/2010/main" val="2580969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GB" sz="2800">
                <a:solidFill>
                  <a:schemeClr val="bg1"/>
                </a:solidFill>
                <a:latin typeface="Arial" panose="020B0604020202020204" pitchFamily="34" charset="0"/>
                <a:ea typeface="Segoe UI" pitchFamily="34" charset="0"/>
                <a:cs typeface="Arial" panose="020B0604020202020204" pitchFamily="34" charset="0"/>
              </a:rPr>
              <a:t>What do I do if I miss a dose?</a:t>
            </a:r>
          </a:p>
        </p:txBody>
      </p:sp>
      <p:sp>
        <p:nvSpPr>
          <p:cNvPr id="4" name="Content Placeholder 3">
            <a:extLst>
              <a:ext uri="{FF2B5EF4-FFF2-40B4-BE49-F238E27FC236}">
                <a16:creationId xmlns:a16="http://schemas.microsoft.com/office/drawing/2014/main" id="{8164C2CD-668A-C634-9E8C-713FB0AA22A6}"/>
              </a:ext>
            </a:extLst>
          </p:cNvPr>
          <p:cNvSpPr>
            <a:spLocks noGrp="1"/>
          </p:cNvSpPr>
          <p:nvPr>
            <p:ph idx="1"/>
          </p:nvPr>
        </p:nvSpPr>
        <p:spPr>
          <a:xfrm>
            <a:off x="457200" y="1600201"/>
            <a:ext cx="8229600" cy="3773016"/>
          </a:xfrm>
        </p:spPr>
        <p:txBody>
          <a:bodyPr/>
          <a:lstStyle/>
          <a:p>
            <a:pPr eaLnBrk="0" hangingPunct="0"/>
            <a:r>
              <a:rPr lang="en-GB" sz="2800">
                <a:solidFill>
                  <a:schemeClr val="accent1">
                    <a:lumMod val="50000"/>
                  </a:schemeClr>
                </a:solidFill>
                <a:latin typeface="Arial" panose="020B0604020202020204" pitchFamily="34" charset="0"/>
                <a:ea typeface="Segoe UI" pitchFamily="34" charset="0"/>
                <a:cs typeface="Arial" panose="020B0604020202020204" pitchFamily="34" charset="0"/>
              </a:rPr>
              <a:t>If it is because you have forgotten, then take it as soon as you remember, but keep in mind that the next dose must be taken when it is due and not too early/late. </a:t>
            </a:r>
          </a:p>
          <a:p>
            <a:pPr marL="285750" indent="-285750" eaLnBrk="0" hangingPunct="0">
              <a:spcBef>
                <a:spcPts val="600"/>
              </a:spcBef>
              <a:spcAft>
                <a:spcPts val="600"/>
              </a:spcAft>
              <a:buFont typeface="Arial" pitchFamily="34" charset="0"/>
              <a:buChar char="•"/>
            </a:pPr>
            <a:r>
              <a:rPr lang="en-GB" sz="2800">
                <a:solidFill>
                  <a:schemeClr val="accent1">
                    <a:lumMod val="50000"/>
                  </a:schemeClr>
                </a:solidFill>
                <a:latin typeface="Arial" panose="020B0604020202020204" pitchFamily="34" charset="0"/>
                <a:ea typeface="Segoe UI" pitchFamily="34" charset="0"/>
                <a:cs typeface="Arial" panose="020B0604020202020204" pitchFamily="34" charset="0"/>
              </a:rPr>
              <a:t>If you have had a gap in treatment due to an infection, then restart it when you are well again. </a:t>
            </a:r>
          </a:p>
          <a:p>
            <a:pPr marL="285750" indent="-285750" eaLnBrk="0" hangingPunct="0">
              <a:spcBef>
                <a:spcPts val="600"/>
              </a:spcBef>
              <a:spcAft>
                <a:spcPts val="600"/>
              </a:spcAft>
              <a:buFont typeface="Arial" pitchFamily="34" charset="0"/>
              <a:buChar char="•"/>
            </a:pPr>
            <a:r>
              <a:rPr lang="en-GB" sz="2800">
                <a:solidFill>
                  <a:schemeClr val="accent1">
                    <a:lumMod val="50000"/>
                  </a:schemeClr>
                </a:solidFill>
                <a:latin typeface="Arial" panose="020B0604020202020204" pitchFamily="34" charset="0"/>
                <a:ea typeface="Segoe UI" pitchFamily="34" charset="0"/>
                <a:cs typeface="Arial" panose="020B0604020202020204" pitchFamily="34" charset="0"/>
              </a:rPr>
              <a:t>If you are not sure, please ask or contact the advice line</a:t>
            </a:r>
          </a:p>
        </p:txBody>
      </p:sp>
      <p:sp>
        <p:nvSpPr>
          <p:cNvPr id="3" name="Footer Placeholder 2">
            <a:extLst>
              <a:ext uri="{FF2B5EF4-FFF2-40B4-BE49-F238E27FC236}">
                <a16:creationId xmlns:a16="http://schemas.microsoft.com/office/drawing/2014/main" id="{E1FCF65F-CBAB-7E67-386E-FBD6FA5EA2F1}"/>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91BA241D-23B7-DA2F-FC8A-E2F7B1E7CBE7}"/>
              </a:ext>
            </a:extLst>
          </p:cNvPr>
          <p:cNvSpPr>
            <a:spLocks noGrp="1"/>
          </p:cNvSpPr>
          <p:nvPr>
            <p:ph type="sldNum" sz="quarter" idx="12"/>
          </p:nvPr>
        </p:nvSpPr>
        <p:spPr/>
        <p:txBody>
          <a:bodyPr/>
          <a:lstStyle/>
          <a:p>
            <a:pPr>
              <a:defRPr/>
            </a:pPr>
            <a:fld id="{68EFAA53-B5B7-4425-9958-868BAA75E838}" type="slidenum">
              <a:rPr lang="en-GB" smtClean="0"/>
              <a:pPr>
                <a:defRPr/>
              </a:pPr>
              <a:t>29</a:t>
            </a:fld>
            <a:endParaRPr lang="en-GB"/>
          </a:p>
        </p:txBody>
      </p:sp>
    </p:spTree>
    <p:extLst>
      <p:ext uri="{BB962C8B-B14F-4D97-AF65-F5344CB8AC3E}">
        <p14:creationId xmlns:p14="http://schemas.microsoft.com/office/powerpoint/2010/main" val="2393322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4000">
                <a:solidFill>
                  <a:schemeClr val="bg1"/>
                </a:solidFill>
                <a:ea typeface="Segoe UI" pitchFamily="34" charset="0"/>
                <a:cs typeface="Segoe UI" pitchFamily="34" charset="0"/>
              </a:rPr>
              <a:t>Education pack</a:t>
            </a:r>
            <a:r>
              <a:rPr lang="en-GB" sz="3900">
                <a:solidFill>
                  <a:srgbClr val="FFFFFF"/>
                </a:solidFill>
                <a:ea typeface="Segoe UI" pitchFamily="34" charset="0"/>
                <a:cs typeface="Segoe UI" pitchFamily="34" charset="0"/>
              </a:rPr>
              <a:t> for patients with Rheumatoid Arthritis treated with Biologics and Targeted synthetic DMARDs at Dudley Group</a:t>
            </a:r>
            <a:endParaRPr lang="en-GB" sz="3900">
              <a:solidFill>
                <a:srgbClr val="FFFFFF"/>
              </a:solidFill>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t>Section 1</a:t>
            </a:r>
            <a:endParaRPr lang="en-US"/>
          </a:p>
          <a:p>
            <a:r>
              <a:rPr lang="en-GB">
                <a:latin typeface="Segoe UI"/>
                <a:cs typeface="Segoe UI"/>
              </a:rPr>
              <a:t>Introduction to enhanced therapies</a:t>
            </a:r>
            <a:endParaRPr lang="en-GB">
              <a:cs typeface="Segoe UI"/>
            </a:endParaRPr>
          </a:p>
        </p:txBody>
      </p:sp>
      <p:sp>
        <p:nvSpPr>
          <p:cNvPr id="6" name="Slide Number Placeholder 5">
            <a:extLst>
              <a:ext uri="{FF2B5EF4-FFF2-40B4-BE49-F238E27FC236}">
                <a16:creationId xmlns:a16="http://schemas.microsoft.com/office/drawing/2014/main" id="{2C997E26-FC7F-B08F-D10F-BEC1DD0E123B}"/>
              </a:ext>
            </a:extLst>
          </p:cNvPr>
          <p:cNvSpPr>
            <a:spLocks noGrp="1"/>
          </p:cNvSpPr>
          <p:nvPr>
            <p:ph type="sldNum" sz="quarter" idx="12"/>
          </p:nvPr>
        </p:nvSpPr>
        <p:spPr/>
        <p:txBody>
          <a:bodyPr/>
          <a:lstStyle/>
          <a:p>
            <a:pPr>
              <a:defRPr/>
            </a:pPr>
            <a:fld id="{804CA945-C2D4-463E-80F8-2BC35AD057E7}" type="slidenum">
              <a:rPr lang="en-GB" smtClean="0"/>
              <a:pPr>
                <a:defRPr/>
              </a:pPr>
              <a:t>3</a:t>
            </a:fld>
            <a:endParaRPr lang="en-GB"/>
          </a:p>
        </p:txBody>
      </p:sp>
      <p:sp>
        <p:nvSpPr>
          <p:cNvPr id="4" name="Footer Placeholder 3">
            <a:extLst>
              <a:ext uri="{FF2B5EF4-FFF2-40B4-BE49-F238E27FC236}">
                <a16:creationId xmlns:a16="http://schemas.microsoft.com/office/drawing/2014/main" id="{73646158-FF41-70B6-B974-467183F61F52}"/>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14074230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chemeClr val="bg1"/>
                </a:solidFill>
                <a:latin typeface="Segoe UI"/>
                <a:ea typeface="Segoe UI" pitchFamily="34" charset="0"/>
                <a:cs typeface="Segoe UI"/>
              </a:rPr>
              <a:t>Education pack</a:t>
            </a:r>
            <a:r>
              <a:rPr lang="en-GB" sz="3900">
                <a:solidFill>
                  <a:srgbClr val="FFFFFF"/>
                </a:solidFill>
                <a:latin typeface="Segoe UI"/>
                <a:ea typeface="Segoe UI" pitchFamily="34" charset="0"/>
                <a:cs typeface="Segoe UI"/>
              </a:rPr>
              <a:t>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latin typeface="Segoe UI"/>
                <a:cs typeface="Segoe UI"/>
              </a:rPr>
              <a:t>Section 6 </a:t>
            </a:r>
            <a:endParaRPr lang="en-GB">
              <a:cs typeface="Segoe UI" pitchFamily="34" charset="0"/>
            </a:endParaRPr>
          </a:p>
          <a:p>
            <a:r>
              <a:rPr lang="en-GB">
                <a:latin typeface="Segoe UI"/>
                <a:cs typeface="Segoe UI"/>
              </a:rPr>
              <a:t>Vaccinations, Infections &amp; Travel</a:t>
            </a:r>
            <a:endParaRPr lang="en-GB">
              <a:cs typeface="Segoe UI" pitchFamily="34" charset="0"/>
            </a:endParaRPr>
          </a:p>
        </p:txBody>
      </p:sp>
      <p:sp>
        <p:nvSpPr>
          <p:cNvPr id="6" name="Slide Number Placeholder 5">
            <a:extLst>
              <a:ext uri="{FF2B5EF4-FFF2-40B4-BE49-F238E27FC236}">
                <a16:creationId xmlns:a16="http://schemas.microsoft.com/office/drawing/2014/main" id="{008B8489-020B-A1B3-5372-E52F92F793C5}"/>
              </a:ext>
            </a:extLst>
          </p:cNvPr>
          <p:cNvSpPr>
            <a:spLocks noGrp="1"/>
          </p:cNvSpPr>
          <p:nvPr>
            <p:ph type="sldNum" sz="quarter" idx="12"/>
          </p:nvPr>
        </p:nvSpPr>
        <p:spPr/>
        <p:txBody>
          <a:bodyPr/>
          <a:lstStyle/>
          <a:p>
            <a:pPr>
              <a:defRPr/>
            </a:pPr>
            <a:fld id="{804CA945-C2D4-463E-80F8-2BC35AD057E7}" type="slidenum">
              <a:rPr lang="en-GB" smtClean="0"/>
              <a:pPr>
                <a:defRPr/>
              </a:pPr>
              <a:t>30</a:t>
            </a:fld>
            <a:endParaRPr lang="en-GB"/>
          </a:p>
        </p:txBody>
      </p:sp>
      <p:sp>
        <p:nvSpPr>
          <p:cNvPr id="4" name="Footer Placeholder 3">
            <a:extLst>
              <a:ext uri="{FF2B5EF4-FFF2-40B4-BE49-F238E27FC236}">
                <a16:creationId xmlns:a16="http://schemas.microsoft.com/office/drawing/2014/main" id="{9C842737-1C87-3191-67BD-3B010BBF4B9B}"/>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293728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5746618"/>
            <a:ext cx="1504156" cy="1023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471268" y="324914"/>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pitchFamily="34" charset="0"/>
              </a:rPr>
              <a:t>Vaccinations - 1</a:t>
            </a:r>
          </a:p>
        </p:txBody>
      </p:sp>
      <p:sp>
        <p:nvSpPr>
          <p:cNvPr id="5" name="Content Placeholder 4">
            <a:extLst>
              <a:ext uri="{FF2B5EF4-FFF2-40B4-BE49-F238E27FC236}">
                <a16:creationId xmlns:a16="http://schemas.microsoft.com/office/drawing/2014/main" id="{B9723F35-D091-0EB2-7E6B-8A003706FDCB}"/>
              </a:ext>
            </a:extLst>
          </p:cNvPr>
          <p:cNvSpPr>
            <a:spLocks noGrp="1"/>
          </p:cNvSpPr>
          <p:nvPr>
            <p:ph idx="1"/>
          </p:nvPr>
        </p:nvSpPr>
        <p:spPr/>
        <p:txBody>
          <a:bodyPr/>
          <a:lstStyle/>
          <a:p>
            <a:pPr marL="285750" indent="-285750">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Inform your GP before you start your biologic therapy,  preferably for arrangements of vaccinations as below:</a:t>
            </a:r>
          </a:p>
          <a:p>
            <a:pPr marL="742950" lvl="1" indent="-285750">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Yearly flu vaccine.  </a:t>
            </a:r>
          </a:p>
          <a:p>
            <a:pPr marL="742950" lvl="1" indent="-285750">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A pneumonia vaccine</a:t>
            </a:r>
          </a:p>
          <a:p>
            <a:pPr marL="742950" lvl="1" indent="-285750">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For COVID vaccine, follow the current national guidelines.</a:t>
            </a:r>
          </a:p>
          <a:p>
            <a:pPr marL="742950" lvl="1" indent="-285750">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For shingles vaccination in patients over 50 years old, two doses of </a:t>
            </a:r>
            <a:r>
              <a:rPr lang="en-GB" sz="2400" err="1">
                <a:solidFill>
                  <a:schemeClr val="accent1">
                    <a:lumMod val="50000"/>
                  </a:schemeClr>
                </a:solidFill>
                <a:latin typeface="Arial" panose="020B0604020202020204" pitchFamily="34" charset="0"/>
                <a:cs typeface="Arial" panose="020B0604020202020204" pitchFamily="34" charset="0"/>
              </a:rPr>
              <a:t>Shingrex</a:t>
            </a:r>
            <a:r>
              <a:rPr lang="en-GB" sz="2400">
                <a:solidFill>
                  <a:schemeClr val="accent1">
                    <a:lumMod val="50000"/>
                  </a:schemeClr>
                </a:solidFill>
                <a:latin typeface="Arial" panose="020B0604020202020204" pitchFamily="34" charset="0"/>
                <a:cs typeface="Arial" panose="020B0604020202020204" pitchFamily="34" charset="0"/>
              </a:rPr>
              <a:t>, recombinant vaccine, should be given </a:t>
            </a:r>
          </a:p>
          <a:p>
            <a:pPr lvl="1">
              <a:spcBef>
                <a:spcPts val="600"/>
              </a:spcBef>
              <a:buFont typeface="Arial" panose="020B0604020202020204" pitchFamily="34" charset="0"/>
              <a:buChar char="•"/>
            </a:pPr>
            <a:r>
              <a:rPr lang="en-GB" sz="2400">
                <a:solidFill>
                  <a:schemeClr val="accent1">
                    <a:lumMod val="50000"/>
                  </a:schemeClr>
                </a:solidFill>
                <a:latin typeface="Arial" panose="020B0604020202020204" pitchFamily="34" charset="0"/>
                <a:cs typeface="Arial" panose="020B0604020202020204" pitchFamily="34" charset="0"/>
              </a:rPr>
              <a:t>Chickenpox vaccine before biologic treatment if low antibody level is noted on screening  </a:t>
            </a:r>
          </a:p>
          <a:p>
            <a:pPr marL="742950" lvl="1" indent="-285750">
              <a:spcBef>
                <a:spcPts val="600"/>
              </a:spcBef>
              <a:buFont typeface="Arial" panose="020B0604020202020204" pitchFamily="34" charset="0"/>
              <a:buChar char="•"/>
            </a:pPr>
            <a:endParaRPr lang="en-GB" sz="2400">
              <a:solidFill>
                <a:schemeClr val="accent1">
                  <a:lumMod val="50000"/>
                </a:schemeClr>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5FB32590-BBA1-F1CB-6CFB-239CD4130B7C}"/>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4" name="Slide Number Placeholder 3">
            <a:extLst>
              <a:ext uri="{FF2B5EF4-FFF2-40B4-BE49-F238E27FC236}">
                <a16:creationId xmlns:a16="http://schemas.microsoft.com/office/drawing/2014/main" id="{6D4FD5F7-D9FA-6D59-B526-06B9B7D0F4FC}"/>
              </a:ext>
            </a:extLst>
          </p:cNvPr>
          <p:cNvSpPr>
            <a:spLocks noGrp="1"/>
          </p:cNvSpPr>
          <p:nvPr>
            <p:ph type="sldNum" sz="quarter" idx="12"/>
          </p:nvPr>
        </p:nvSpPr>
        <p:spPr/>
        <p:txBody>
          <a:bodyPr/>
          <a:lstStyle/>
          <a:p>
            <a:pPr>
              <a:defRPr/>
            </a:pPr>
            <a:fld id="{68EFAA53-B5B7-4425-9958-868BAA75E838}" type="slidenum">
              <a:rPr lang="en-GB" smtClean="0"/>
              <a:pPr>
                <a:defRPr/>
              </a:pPr>
              <a:t>31</a:t>
            </a:fld>
            <a:endParaRPr lang="en-GB"/>
          </a:p>
        </p:txBody>
      </p:sp>
    </p:spTree>
    <p:extLst>
      <p:ext uri="{BB962C8B-B14F-4D97-AF65-F5344CB8AC3E}">
        <p14:creationId xmlns:p14="http://schemas.microsoft.com/office/powerpoint/2010/main" val="3057915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9844" y="5844519"/>
            <a:ext cx="1504156" cy="1023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pitchFamily="34" charset="0"/>
              </a:rPr>
              <a:t>Vaccinations - 2</a:t>
            </a:r>
          </a:p>
        </p:txBody>
      </p:sp>
      <p:sp>
        <p:nvSpPr>
          <p:cNvPr id="5" name="Content Placeholder 4">
            <a:extLst>
              <a:ext uri="{FF2B5EF4-FFF2-40B4-BE49-F238E27FC236}">
                <a16:creationId xmlns:a16="http://schemas.microsoft.com/office/drawing/2014/main" id="{BD92F2DE-9EC2-1EFA-CD1B-D5CFAF16CBFE}"/>
              </a:ext>
            </a:extLst>
          </p:cNvPr>
          <p:cNvSpPr>
            <a:spLocks noGrp="1"/>
          </p:cNvSpPr>
          <p:nvPr>
            <p:ph idx="1"/>
          </p:nvPr>
        </p:nvSpPr>
        <p:spPr/>
        <p:txBody>
          <a:bodyPr/>
          <a:lstStyle/>
          <a:p>
            <a:pPr marL="285750" indent="-285750">
              <a:spcBef>
                <a:spcPts val="600"/>
              </a:spcBef>
              <a:buFont typeface="Arial" panose="020B0604020202020204" pitchFamily="34" charset="0"/>
              <a:buChar char="•"/>
            </a:pPr>
            <a:r>
              <a:rPr lang="en-GB" sz="2000">
                <a:solidFill>
                  <a:schemeClr val="accent1">
                    <a:lumMod val="50000"/>
                  </a:schemeClr>
                </a:solidFill>
                <a:latin typeface="Arial"/>
                <a:cs typeface="Arial"/>
              </a:rPr>
              <a:t>You should NOT have live vaccines. If it is essential that you need a live vaccine, please discuss with your rheumatologist</a:t>
            </a:r>
          </a:p>
          <a:p>
            <a:pPr marL="285750" indent="-285750">
              <a:spcBef>
                <a:spcPts val="600"/>
              </a:spcBef>
              <a:buFont typeface="Arial" panose="020B0604020202020204" pitchFamily="34" charset="0"/>
              <a:buChar char="•"/>
            </a:pPr>
            <a:r>
              <a:rPr lang="en-GB" sz="2000">
                <a:solidFill>
                  <a:schemeClr val="accent1">
                    <a:lumMod val="50000"/>
                  </a:schemeClr>
                </a:solidFill>
                <a:latin typeface="Arial"/>
                <a:cs typeface="Arial"/>
              </a:rPr>
              <a:t>Patients on rituximab should time any vaccination around treatment to get the best response to the vaccine, </a:t>
            </a:r>
            <a:r>
              <a:rPr lang="en-GB" sz="2000" err="1">
                <a:solidFill>
                  <a:schemeClr val="accent1">
                    <a:lumMod val="50000"/>
                  </a:schemeClr>
                </a:solidFill>
                <a:latin typeface="Arial"/>
                <a:cs typeface="Arial"/>
              </a:rPr>
              <a:t>ie</a:t>
            </a:r>
            <a:r>
              <a:rPr lang="en-GB" sz="2000">
                <a:solidFill>
                  <a:schemeClr val="accent1">
                    <a:lumMod val="50000"/>
                  </a:schemeClr>
                </a:solidFill>
                <a:latin typeface="Arial"/>
                <a:cs typeface="Arial"/>
              </a:rPr>
              <a:t> 3 months after treatment.</a:t>
            </a:r>
          </a:p>
          <a:p>
            <a:pPr marL="285750" indent="-285750">
              <a:spcBef>
                <a:spcPts val="600"/>
              </a:spcBef>
              <a:buFont typeface="Arial" panose="020B0604020202020204" pitchFamily="34" charset="0"/>
              <a:buChar char="•"/>
            </a:pPr>
            <a:r>
              <a:rPr lang="en-GB" sz="2000">
                <a:solidFill>
                  <a:schemeClr val="accent1">
                    <a:lumMod val="50000"/>
                  </a:schemeClr>
                </a:solidFill>
                <a:latin typeface="Arial"/>
                <a:cs typeface="Arial"/>
              </a:rPr>
              <a:t>Certification of yellow fever vaccine is an entry requirement to some African countries. If you intend to travel to an exotic location in the future, it may be worthwhile considering a yellow fever vaccine before you start your biologic drug. </a:t>
            </a:r>
            <a:endParaRPr lang="en-GB" sz="2000">
              <a:solidFill>
                <a:schemeClr val="accent1">
                  <a:lumMod val="50000"/>
                </a:schemeClr>
              </a:solidFill>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en-GB" sz="2000">
                <a:solidFill>
                  <a:schemeClr val="accent1">
                    <a:lumMod val="50000"/>
                  </a:schemeClr>
                </a:solidFill>
                <a:latin typeface="Arial"/>
                <a:cs typeface="Arial"/>
              </a:rPr>
              <a:t>Those with children, remember to be aware that the kids nasal flu vaccine, MMR and Rotavirus (avoid nappies for 3 weeks) are all live vaccines</a:t>
            </a:r>
          </a:p>
          <a:p>
            <a:pPr marL="285750" indent="-285750">
              <a:spcBef>
                <a:spcPts val="600"/>
              </a:spcBef>
              <a:buFont typeface="Arial" panose="020B0604020202020204" pitchFamily="34" charset="0"/>
              <a:buChar char="•"/>
            </a:pPr>
            <a:r>
              <a:rPr lang="en-GB" sz="2000">
                <a:solidFill>
                  <a:schemeClr val="accent1">
                    <a:lumMod val="50000"/>
                  </a:schemeClr>
                </a:solidFill>
                <a:latin typeface="Arial"/>
                <a:cs typeface="Arial"/>
              </a:rPr>
              <a:t>There is currently a local Measles outbreak. If you are on a biologic drug, you should not have an MMR vaccine. If you are in contact with measles you should contact your GP. </a:t>
            </a:r>
            <a:endParaRPr lang="en-GB" sz="2000">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79196029-B977-4D80-97E3-ABB5E552F6A7}"/>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4" name="Slide Number Placeholder 3">
            <a:extLst>
              <a:ext uri="{FF2B5EF4-FFF2-40B4-BE49-F238E27FC236}">
                <a16:creationId xmlns:a16="http://schemas.microsoft.com/office/drawing/2014/main" id="{71A7DBD1-39E1-BAFE-4C1B-9C8CE40421A1}"/>
              </a:ext>
            </a:extLst>
          </p:cNvPr>
          <p:cNvSpPr>
            <a:spLocks noGrp="1"/>
          </p:cNvSpPr>
          <p:nvPr>
            <p:ph type="sldNum" sz="quarter" idx="12"/>
          </p:nvPr>
        </p:nvSpPr>
        <p:spPr/>
        <p:txBody>
          <a:bodyPr/>
          <a:lstStyle/>
          <a:p>
            <a:pPr>
              <a:defRPr/>
            </a:pPr>
            <a:fld id="{68EFAA53-B5B7-4425-9958-868BAA75E838}" type="slidenum">
              <a:rPr lang="en-GB" smtClean="0"/>
              <a:pPr>
                <a:defRPr/>
              </a:pPr>
              <a:t>32</a:t>
            </a:fld>
            <a:endParaRPr lang="en-GB"/>
          </a:p>
        </p:txBody>
      </p:sp>
    </p:spTree>
    <p:extLst>
      <p:ext uri="{BB962C8B-B14F-4D97-AF65-F5344CB8AC3E}">
        <p14:creationId xmlns:p14="http://schemas.microsoft.com/office/powerpoint/2010/main" val="2535471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5629"/>
            <a:ext cx="8229600" cy="1127145"/>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pitchFamily="34" charset="0"/>
              </a:rPr>
              <a:t>Avoid Live Vaccinations</a:t>
            </a:r>
          </a:p>
        </p:txBody>
      </p:sp>
      <p:sp>
        <p:nvSpPr>
          <p:cNvPr id="3" name="Rectangle 2"/>
          <p:cNvSpPr/>
          <p:nvPr/>
        </p:nvSpPr>
        <p:spPr>
          <a:xfrm>
            <a:off x="647564" y="1456689"/>
            <a:ext cx="7848872" cy="1815882"/>
          </a:xfrm>
          <a:prstGeom prst="rect">
            <a:avLst/>
          </a:prstGeom>
        </p:spPr>
        <p:txBody>
          <a:bodyPr wrap="square">
            <a:spAutoFit/>
          </a:bodyPr>
          <a:lstStyle/>
          <a:p>
            <a:pPr algn="ctr"/>
            <a:r>
              <a:rPr lang="en-GB" sz="2400">
                <a:solidFill>
                  <a:schemeClr val="tx2"/>
                </a:solidFill>
                <a:latin typeface="Arial" panose="020B0604020202020204" pitchFamily="34" charset="0"/>
                <a:cs typeface="Arial" panose="020B0604020202020204" pitchFamily="34" charset="0"/>
              </a:rPr>
              <a:t>Below is a table of vaccines, you should avoid while on a biologic or Ts DMARDs. </a:t>
            </a:r>
          </a:p>
          <a:p>
            <a:r>
              <a:rPr lang="en-GB" sz="2000">
                <a:solidFill>
                  <a:schemeClr val="tx2"/>
                </a:solidFill>
                <a:latin typeface="Arial" panose="020B0604020202020204" pitchFamily="34" charset="0"/>
                <a:cs typeface="Arial" panose="020B0604020202020204" pitchFamily="34" charset="0"/>
              </a:rPr>
              <a:t>If a live vaccine is required, you should consider having this before starting the biologic or you will have to come off the drug for a period of time before you have a live vaccine </a:t>
            </a:r>
            <a:r>
              <a:rPr lang="en-GB" sz="2400">
                <a:solidFill>
                  <a:schemeClr val="tx2"/>
                </a:solidFill>
                <a:latin typeface="Arial" panose="020B0604020202020204" pitchFamily="34" charset="0"/>
                <a:cs typeface="Arial" panose="020B0604020202020204" pitchFamily="34" charset="0"/>
              </a:rPr>
              <a:t>.</a:t>
            </a:r>
          </a:p>
        </p:txBody>
      </p:sp>
      <p:graphicFrame>
        <p:nvGraphicFramePr>
          <p:cNvPr id="4" name="Table 3"/>
          <p:cNvGraphicFramePr>
            <a:graphicFrameLocks noGrp="1"/>
          </p:cNvGraphicFramePr>
          <p:nvPr>
            <p:extLst>
              <p:ext uri="{D42A27DB-BD31-4B8C-83A1-F6EECF244321}">
                <p14:modId xmlns:p14="http://schemas.microsoft.com/office/powerpoint/2010/main" val="2740202902"/>
              </p:ext>
            </p:extLst>
          </p:nvPr>
        </p:nvGraphicFramePr>
        <p:xfrm>
          <a:off x="457200" y="3290936"/>
          <a:ext cx="8280920" cy="3039014"/>
        </p:xfrm>
        <a:graphic>
          <a:graphicData uri="http://schemas.openxmlformats.org/drawingml/2006/table">
            <a:tbl>
              <a:tblPr firstRow="1" firstCol="1" lastRow="1" lastCol="1" bandRow="1" bandCol="1">
                <a:tableStyleId>{2D5ABB26-0587-4C30-8999-92F81FD0307C}</a:tableStyleId>
              </a:tblPr>
              <a:tblGrid>
                <a:gridCol w="4392488">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312035">
                <a:tc>
                  <a:txBody>
                    <a:bodyPr/>
                    <a:lstStyle/>
                    <a:p>
                      <a:pPr algn="ctr">
                        <a:lnSpc>
                          <a:spcPct val="115000"/>
                        </a:lnSpc>
                        <a:spcAft>
                          <a:spcPts val="0"/>
                        </a:spcAft>
                      </a:pPr>
                      <a:endParaRPr lang="en-GB" sz="1600">
                        <a:solidFill>
                          <a:schemeClr val="accent6">
                            <a:lumMod val="60000"/>
                            <a:lumOff val="4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600">
                          <a:solidFill>
                            <a:schemeClr val="accent6">
                              <a:lumMod val="60000"/>
                              <a:lumOff val="40000"/>
                            </a:schemeClr>
                          </a:solidFill>
                          <a:effectLst/>
                        </a:rPr>
                        <a:t>Brand Name</a:t>
                      </a:r>
                      <a:endParaRPr lang="en-GB" sz="1600">
                        <a:solidFill>
                          <a:schemeClr val="accent6">
                            <a:lumMod val="60000"/>
                            <a:lumOff val="4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312035">
                <a:tc>
                  <a:txBody>
                    <a:bodyPr/>
                    <a:lstStyle/>
                    <a:p>
                      <a:pPr>
                        <a:lnSpc>
                          <a:spcPct val="115000"/>
                        </a:lnSpc>
                        <a:spcAft>
                          <a:spcPts val="0"/>
                        </a:spcAft>
                      </a:pPr>
                      <a:r>
                        <a:rPr lang="en-GB" sz="1600">
                          <a:solidFill>
                            <a:schemeClr val="accent1">
                              <a:lumMod val="50000"/>
                            </a:schemeClr>
                          </a:solidFill>
                          <a:effectLst/>
                        </a:rPr>
                        <a:t>BCG</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600">
                          <a:solidFill>
                            <a:schemeClr val="accent1">
                              <a:lumMod val="50000"/>
                            </a:schemeClr>
                          </a:solidFill>
                          <a:effectLst/>
                        </a:rPr>
                        <a:t>Bacillus </a:t>
                      </a:r>
                      <a:r>
                        <a:rPr lang="en-GB" sz="1600" err="1">
                          <a:solidFill>
                            <a:schemeClr val="accent1">
                              <a:lumMod val="50000"/>
                            </a:schemeClr>
                          </a:solidFill>
                          <a:effectLst/>
                        </a:rPr>
                        <a:t>Calmette</a:t>
                      </a:r>
                      <a:r>
                        <a:rPr lang="en-GB" sz="1600">
                          <a:solidFill>
                            <a:schemeClr val="accent1">
                              <a:lumMod val="50000"/>
                            </a:schemeClr>
                          </a:solidFill>
                          <a:effectLst/>
                        </a:rPr>
                        <a:t>-Guerin Vaccine</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24069">
                <a:tc>
                  <a:txBody>
                    <a:bodyPr/>
                    <a:lstStyle/>
                    <a:p>
                      <a:pPr>
                        <a:lnSpc>
                          <a:spcPct val="115000"/>
                        </a:lnSpc>
                        <a:spcAft>
                          <a:spcPts val="0"/>
                        </a:spcAft>
                      </a:pPr>
                      <a:r>
                        <a:rPr lang="en-GB" sz="1600">
                          <a:solidFill>
                            <a:schemeClr val="bg1"/>
                          </a:solidFill>
                          <a:effectLst/>
                        </a:rPr>
                        <a:t>Measles, Mumps and Rubella combined vaccine (MMR)</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nSpc>
                          <a:spcPct val="115000"/>
                        </a:lnSpc>
                        <a:spcAft>
                          <a:spcPts val="0"/>
                        </a:spcAft>
                      </a:pPr>
                      <a:r>
                        <a:rPr lang="en-GB" sz="1600" err="1">
                          <a:solidFill>
                            <a:schemeClr val="bg1"/>
                          </a:solidFill>
                          <a:effectLst/>
                        </a:rPr>
                        <a:t>MMRvaxPRO</a:t>
                      </a:r>
                      <a:r>
                        <a:rPr lang="en-GB" sz="1600">
                          <a:solidFill>
                            <a:schemeClr val="bg1"/>
                          </a:solidFill>
                          <a:effectLst/>
                        </a:rPr>
                        <a:t>®, </a:t>
                      </a:r>
                      <a:r>
                        <a:rPr lang="en-GB" sz="1600" err="1">
                          <a:solidFill>
                            <a:schemeClr val="bg1"/>
                          </a:solidFill>
                          <a:effectLst/>
                        </a:rPr>
                        <a:t>Priorix</a:t>
                      </a:r>
                      <a:r>
                        <a:rPr lang="en-GB" sz="1600">
                          <a:solidFill>
                            <a:schemeClr val="bg1"/>
                          </a:solidFill>
                          <a:effectLst/>
                        </a:rPr>
                        <a:t>®</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2"/>
                  </a:ext>
                </a:extLst>
              </a:tr>
              <a:tr h="312035">
                <a:tc>
                  <a:txBody>
                    <a:bodyPr/>
                    <a:lstStyle/>
                    <a:p>
                      <a:pPr>
                        <a:lnSpc>
                          <a:spcPct val="115000"/>
                        </a:lnSpc>
                        <a:spcAft>
                          <a:spcPts val="0"/>
                        </a:spcAft>
                      </a:pPr>
                      <a:r>
                        <a:rPr lang="en-GB" sz="1600">
                          <a:solidFill>
                            <a:schemeClr val="accent1">
                              <a:lumMod val="50000"/>
                            </a:schemeClr>
                          </a:solidFill>
                          <a:effectLst/>
                        </a:rPr>
                        <a:t>Poliomyelitis (Live oral vaccine)</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600" err="1">
                          <a:solidFill>
                            <a:schemeClr val="accent1">
                              <a:lumMod val="50000"/>
                            </a:schemeClr>
                          </a:solidFill>
                          <a:effectLst/>
                        </a:rPr>
                        <a:t>Poliomyeltis</a:t>
                      </a:r>
                      <a:r>
                        <a:rPr lang="en-GB" sz="1600">
                          <a:solidFill>
                            <a:schemeClr val="accent1">
                              <a:lumMod val="50000"/>
                            </a:schemeClr>
                          </a:solidFill>
                          <a:effectLst/>
                        </a:rPr>
                        <a:t> Vaccine, live (oral) GSK OPV</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12035">
                <a:tc>
                  <a:txBody>
                    <a:bodyPr/>
                    <a:lstStyle/>
                    <a:p>
                      <a:pPr>
                        <a:lnSpc>
                          <a:spcPct val="115000"/>
                        </a:lnSpc>
                        <a:spcAft>
                          <a:spcPts val="0"/>
                        </a:spcAft>
                      </a:pPr>
                      <a:r>
                        <a:rPr lang="en-GB" sz="1600">
                          <a:solidFill>
                            <a:schemeClr val="bg1"/>
                          </a:solidFill>
                          <a:effectLst/>
                        </a:rPr>
                        <a:t>Rotavirus (Live oral vaccine)</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nSpc>
                          <a:spcPct val="115000"/>
                        </a:lnSpc>
                        <a:spcAft>
                          <a:spcPts val="0"/>
                        </a:spcAft>
                      </a:pPr>
                      <a:r>
                        <a:rPr lang="en-GB" sz="1600" err="1">
                          <a:solidFill>
                            <a:schemeClr val="bg1"/>
                          </a:solidFill>
                          <a:effectLst/>
                        </a:rPr>
                        <a:t>Rotarix</a:t>
                      </a:r>
                      <a:r>
                        <a:rPr lang="en-GB" sz="1600">
                          <a:solidFill>
                            <a:schemeClr val="bg1"/>
                          </a:solidFill>
                          <a:effectLst/>
                        </a:rPr>
                        <a:t>®</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4"/>
                  </a:ext>
                </a:extLst>
              </a:tr>
              <a:tr h="312035">
                <a:tc>
                  <a:txBody>
                    <a:bodyPr/>
                    <a:lstStyle/>
                    <a:p>
                      <a:pPr>
                        <a:lnSpc>
                          <a:spcPct val="115000"/>
                        </a:lnSpc>
                        <a:spcAft>
                          <a:spcPts val="0"/>
                        </a:spcAft>
                      </a:pPr>
                      <a:r>
                        <a:rPr lang="en-GB" sz="1600">
                          <a:solidFill>
                            <a:schemeClr val="accent1">
                              <a:lumMod val="50000"/>
                            </a:schemeClr>
                          </a:solidFill>
                          <a:effectLst/>
                        </a:rPr>
                        <a:t>Typhoid (Live oral vaccine)</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600" err="1">
                          <a:solidFill>
                            <a:schemeClr val="accent1">
                              <a:lumMod val="50000"/>
                            </a:schemeClr>
                          </a:solidFill>
                          <a:effectLst/>
                        </a:rPr>
                        <a:t>Vivotif</a:t>
                      </a:r>
                      <a:r>
                        <a:rPr lang="en-GB" sz="1600">
                          <a:solidFill>
                            <a:schemeClr val="accent1">
                              <a:lumMod val="50000"/>
                            </a:schemeClr>
                          </a:solidFill>
                          <a:effectLst/>
                        </a:rPr>
                        <a:t>®</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12035">
                <a:tc>
                  <a:txBody>
                    <a:bodyPr/>
                    <a:lstStyle/>
                    <a:p>
                      <a:pPr>
                        <a:lnSpc>
                          <a:spcPct val="115000"/>
                        </a:lnSpc>
                        <a:spcAft>
                          <a:spcPts val="0"/>
                        </a:spcAft>
                      </a:pPr>
                      <a:r>
                        <a:rPr lang="en-GB" sz="1600">
                          <a:solidFill>
                            <a:schemeClr val="bg1"/>
                          </a:solidFill>
                          <a:effectLst/>
                        </a:rPr>
                        <a:t>Varicella-Zoster, Chickenpox and shingles live Vaccine </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nSpc>
                          <a:spcPct val="115000"/>
                        </a:lnSpc>
                        <a:spcAft>
                          <a:spcPts val="0"/>
                        </a:spcAft>
                      </a:pPr>
                      <a:r>
                        <a:rPr lang="en-GB" sz="1600" err="1">
                          <a:solidFill>
                            <a:schemeClr val="bg1"/>
                          </a:solidFill>
                          <a:effectLst/>
                        </a:rPr>
                        <a:t>Varilrix</a:t>
                      </a:r>
                      <a:r>
                        <a:rPr lang="en-GB" sz="1600">
                          <a:solidFill>
                            <a:schemeClr val="bg1"/>
                          </a:solidFill>
                          <a:effectLst/>
                        </a:rPr>
                        <a:t>®, </a:t>
                      </a:r>
                      <a:r>
                        <a:rPr lang="en-GB" sz="1600" err="1">
                          <a:solidFill>
                            <a:schemeClr val="bg1"/>
                          </a:solidFill>
                          <a:effectLst/>
                        </a:rPr>
                        <a:t>Varivax</a:t>
                      </a:r>
                      <a:r>
                        <a:rPr lang="en-GB" sz="1600">
                          <a:solidFill>
                            <a:schemeClr val="bg1"/>
                          </a:solidFill>
                          <a:effectLst/>
                        </a:rPr>
                        <a:t>®, </a:t>
                      </a:r>
                      <a:r>
                        <a:rPr lang="en-GB" sz="1600" err="1">
                          <a:solidFill>
                            <a:schemeClr val="bg1"/>
                          </a:solidFill>
                          <a:effectLst/>
                        </a:rPr>
                        <a:t>Zostavax</a:t>
                      </a:r>
                      <a:r>
                        <a:rPr lang="en-GB" sz="1600">
                          <a:solidFill>
                            <a:schemeClr val="bg1"/>
                          </a:solidFill>
                          <a:effectLst/>
                        </a:rPr>
                        <a:t>®</a:t>
                      </a:r>
                      <a:endParaRPr lang="en-GB" sz="1600">
                        <a:solidFill>
                          <a:schemeClr val="bg1"/>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6"/>
                  </a:ext>
                </a:extLst>
              </a:tr>
              <a:tr h="312035">
                <a:tc>
                  <a:txBody>
                    <a:bodyPr/>
                    <a:lstStyle/>
                    <a:p>
                      <a:pPr>
                        <a:lnSpc>
                          <a:spcPct val="115000"/>
                        </a:lnSpc>
                        <a:spcAft>
                          <a:spcPts val="0"/>
                        </a:spcAft>
                      </a:pPr>
                      <a:r>
                        <a:rPr lang="en-GB" sz="1600">
                          <a:solidFill>
                            <a:schemeClr val="accent1">
                              <a:lumMod val="50000"/>
                            </a:schemeClr>
                          </a:solidFill>
                          <a:effectLst/>
                        </a:rPr>
                        <a:t>Yellow Fever</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600" err="1">
                          <a:solidFill>
                            <a:schemeClr val="accent1">
                              <a:lumMod val="50000"/>
                            </a:schemeClr>
                          </a:solidFill>
                          <a:effectLst/>
                        </a:rPr>
                        <a:t>Arilvax</a:t>
                      </a:r>
                      <a:r>
                        <a:rPr lang="en-GB" sz="1600">
                          <a:solidFill>
                            <a:schemeClr val="accent1">
                              <a:lumMod val="50000"/>
                            </a:schemeClr>
                          </a:solidFill>
                          <a:effectLst/>
                        </a:rPr>
                        <a:t>®, </a:t>
                      </a:r>
                      <a:r>
                        <a:rPr lang="en-GB" sz="1600" err="1">
                          <a:solidFill>
                            <a:schemeClr val="accent1">
                              <a:lumMod val="50000"/>
                            </a:schemeClr>
                          </a:solidFill>
                          <a:effectLst/>
                        </a:rPr>
                        <a:t>Stamaril</a:t>
                      </a:r>
                      <a:r>
                        <a:rPr lang="en-GB" sz="1600">
                          <a:solidFill>
                            <a:schemeClr val="accent1">
                              <a:lumMod val="50000"/>
                            </a:schemeClr>
                          </a:solidFill>
                          <a:effectLst/>
                        </a:rPr>
                        <a:t>®</a:t>
                      </a:r>
                      <a:endParaRPr lang="en-GB" sz="1600">
                        <a:solidFill>
                          <a:schemeClr val="accent1">
                            <a:lumMod val="50000"/>
                          </a:schemeClr>
                        </a:solidFill>
                        <a:effectLst/>
                        <a:latin typeface="Segoe UI" pitchFamily="34" charset="0"/>
                        <a:ea typeface="Segoe UI" pitchFamily="34" charset="0"/>
                        <a:cs typeface="Segoe UI"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Footer Placeholder 5">
            <a:extLst>
              <a:ext uri="{FF2B5EF4-FFF2-40B4-BE49-F238E27FC236}">
                <a16:creationId xmlns:a16="http://schemas.microsoft.com/office/drawing/2014/main" id="{533EA675-BA77-C277-6CCA-9F79EF9CA3CD}"/>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A944E52C-9742-CB52-056D-D613AE9A4E4A}"/>
              </a:ext>
            </a:extLst>
          </p:cNvPr>
          <p:cNvSpPr>
            <a:spLocks noGrp="1"/>
          </p:cNvSpPr>
          <p:nvPr>
            <p:ph type="sldNum" sz="quarter" idx="12"/>
          </p:nvPr>
        </p:nvSpPr>
        <p:spPr/>
        <p:txBody>
          <a:bodyPr/>
          <a:lstStyle/>
          <a:p>
            <a:pPr>
              <a:defRPr/>
            </a:pPr>
            <a:fld id="{68EFAA53-B5B7-4425-9958-868BAA75E838}" type="slidenum">
              <a:rPr lang="en-GB" smtClean="0"/>
              <a:pPr>
                <a:defRPr/>
              </a:pPr>
              <a:t>33</a:t>
            </a:fld>
            <a:endParaRPr lang="en-GB"/>
          </a:p>
        </p:txBody>
      </p:sp>
    </p:spTree>
    <p:extLst>
      <p:ext uri="{BB962C8B-B14F-4D97-AF65-F5344CB8AC3E}">
        <p14:creationId xmlns:p14="http://schemas.microsoft.com/office/powerpoint/2010/main" val="1427091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358775" y="1646114"/>
            <a:ext cx="8426450" cy="333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GB" sz="2800">
                <a:solidFill>
                  <a:schemeClr val="accent1">
                    <a:lumMod val="75000"/>
                  </a:schemeClr>
                </a:solidFill>
                <a:latin typeface="Segoe UI" pitchFamily="34" charset="0"/>
                <a:ea typeface="Segoe UI" pitchFamily="34" charset="0"/>
                <a:cs typeface="Times New Roman" pitchFamily="18" charset="0"/>
              </a:rPr>
              <a:t> </a:t>
            </a:r>
            <a:endParaRPr lang="en-GB" sz="2800" i="1">
              <a:solidFill>
                <a:schemeClr val="accent6">
                  <a:lumMod val="75000"/>
                </a:schemeClr>
              </a:solidFill>
              <a:latin typeface="Arial" panose="020B0604020202020204" pitchFamily="34" charset="0"/>
              <a:ea typeface="Segoe UI" pitchFamily="34" charset="0"/>
              <a:cs typeface="Arial" panose="020B0604020202020204" pitchFamily="34" charset="0"/>
            </a:endParaRPr>
          </a:p>
          <a:p>
            <a:pPr marL="285750" indent="-285750" algn="just">
              <a:spcBef>
                <a:spcPts val="600"/>
              </a:spcBef>
              <a:spcAft>
                <a:spcPts val="600"/>
              </a:spcAft>
              <a:buFont typeface="Arial" panose="020B0604020202020204" pitchFamily="34" charset="0"/>
              <a:buChar char="•"/>
              <a:defRPr/>
            </a:pPr>
            <a:r>
              <a:rPr lang="en-GB" sz="2400">
                <a:solidFill>
                  <a:schemeClr val="tx2"/>
                </a:solidFill>
                <a:latin typeface="Arial" panose="020B0604020202020204" pitchFamily="34" charset="0"/>
                <a:ea typeface="Segoe UI" pitchFamily="34" charset="0"/>
                <a:cs typeface="Arial" panose="020B0604020202020204" pitchFamily="34" charset="0"/>
              </a:rPr>
              <a:t>Stop your biologic medication straight away and contact your GP. </a:t>
            </a:r>
          </a:p>
          <a:p>
            <a:pPr marL="285750" indent="-285750" algn="just">
              <a:spcBef>
                <a:spcPts val="600"/>
              </a:spcBef>
              <a:spcAft>
                <a:spcPts val="600"/>
              </a:spcAft>
              <a:buFont typeface="Arial" panose="020B0604020202020204" pitchFamily="34" charset="0"/>
              <a:buChar char="•"/>
              <a:defRPr/>
            </a:pPr>
            <a:r>
              <a:rPr lang="en-GB" sz="2400">
                <a:solidFill>
                  <a:schemeClr val="tx2"/>
                </a:solidFill>
                <a:latin typeface="Arial" panose="020B0604020202020204" pitchFamily="34" charset="0"/>
                <a:ea typeface="Segoe UI" pitchFamily="34" charset="0"/>
                <a:cs typeface="Arial" panose="020B0604020202020204" pitchFamily="34" charset="0"/>
              </a:rPr>
              <a:t>If you are hospitalized, remember to tell the medical team about </a:t>
            </a:r>
            <a:r>
              <a:rPr lang="en-GB" sz="2400">
                <a:solidFill>
                  <a:schemeClr val="tx2"/>
                </a:solidFill>
                <a:latin typeface="Arial" panose="020B0604020202020204" pitchFamily="34" charset="0"/>
                <a:cs typeface="Arial" panose="020B0604020202020204" pitchFamily="34" charset="0"/>
              </a:rPr>
              <a:t>your biologic or </a:t>
            </a:r>
            <a:r>
              <a:rPr lang="en-GB" sz="2400" err="1">
                <a:solidFill>
                  <a:schemeClr val="tx2"/>
                </a:solidFill>
                <a:latin typeface="Arial" panose="020B0604020202020204" pitchFamily="34" charset="0"/>
                <a:cs typeface="Arial" panose="020B0604020202020204" pitchFamily="34" charset="0"/>
              </a:rPr>
              <a:t>TsDMARD</a:t>
            </a:r>
            <a:r>
              <a:rPr lang="en-GB" sz="2400">
                <a:solidFill>
                  <a:schemeClr val="tx2"/>
                </a:solidFill>
                <a:latin typeface="Arial" panose="020B0604020202020204" pitchFamily="34" charset="0"/>
                <a:cs typeface="Arial" panose="020B0604020202020204" pitchFamily="34" charset="0"/>
              </a:rPr>
              <a:t> drug.</a:t>
            </a:r>
          </a:p>
          <a:p>
            <a:pPr marL="285750" indent="-285750" algn="just">
              <a:spcBef>
                <a:spcPts val="600"/>
              </a:spcBef>
              <a:spcAft>
                <a:spcPts val="600"/>
              </a:spcAft>
              <a:buFont typeface="Arial" panose="020B0604020202020204" pitchFamily="34" charset="0"/>
              <a:buChar char="•"/>
              <a:defRPr/>
            </a:pPr>
            <a:r>
              <a:rPr lang="en-GB" sz="2400">
                <a:solidFill>
                  <a:schemeClr val="tx2"/>
                </a:solidFill>
                <a:latin typeface="Arial" panose="020B0604020202020204" pitchFamily="34" charset="0"/>
                <a:ea typeface="Segoe UI" pitchFamily="34" charset="0"/>
                <a:cs typeface="Arial" panose="020B0604020202020204" pitchFamily="34" charset="0"/>
              </a:rPr>
              <a:t>Only restart it when you are feeling better and have finished antibiotics (if prescribed). </a:t>
            </a:r>
            <a:endParaRPr lang="en-GB" sz="2400" i="1">
              <a:solidFill>
                <a:schemeClr val="accent6">
                  <a:lumMod val="75000"/>
                </a:schemeClr>
              </a:solidFill>
              <a:latin typeface="Arial" panose="020B0604020202020204" pitchFamily="34" charset="0"/>
              <a:ea typeface="Segoe UI" pitchFamily="34" charset="0"/>
              <a:cs typeface="Arial" panose="020B0604020202020204" pitchFamily="34" charset="0"/>
            </a:endParaRPr>
          </a:p>
        </p:txBody>
      </p:sp>
      <p:pic>
        <p:nvPicPr>
          <p:cNvPr id="20485" name="Picture 2" descr="http://www.lifeslittlemysteries.com/images/i/1419/i02/medicine-pills-drugs.jpg?13274455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957412"/>
            <a:ext cx="2645470" cy="1760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7C4B52F0-E4B1-BECF-5354-246F61CD20D8}"/>
              </a:ext>
            </a:extLst>
          </p:cNvPr>
          <p:cNvSpPr>
            <a:spLocks noGrp="1"/>
          </p:cNvSpPr>
          <p:nvPr>
            <p:ph type="title"/>
          </p:nvPr>
        </p:nvSpPr>
        <p:spPr/>
        <p:txBody>
          <a:bodyPr/>
          <a:lstStyle/>
          <a:p>
            <a:endParaRPr lang="en-GB"/>
          </a:p>
        </p:txBody>
      </p:sp>
      <p:sp>
        <p:nvSpPr>
          <p:cNvPr id="4" name="Title 1">
            <a:extLst>
              <a:ext uri="{FF2B5EF4-FFF2-40B4-BE49-F238E27FC236}">
                <a16:creationId xmlns:a16="http://schemas.microsoft.com/office/drawing/2014/main" id="{CFBB9478-2758-1137-8829-933E3C6BDBDF}"/>
              </a:ext>
            </a:extLst>
          </p:cNvPr>
          <p:cNvSpPr txBox="1">
            <a:spLocks/>
          </p:cNvSpPr>
          <p:nvPr/>
        </p:nvSpPr>
        <p:spPr bwMode="auto">
          <a:xfrm>
            <a:off x="457200" y="278086"/>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Arial" panose="020B0604020202020204" pitchFamily="34" charset="0"/>
                <a:ea typeface="Segoe UI" pitchFamily="34" charset="0"/>
                <a:cs typeface="Arial" panose="020B0604020202020204" pitchFamily="34" charset="0"/>
              </a:rPr>
              <a:t>What do I do if I get an infection?</a:t>
            </a:r>
            <a:endParaRPr lang="en-GB" sz="3200">
              <a:solidFill>
                <a:schemeClr val="bg1"/>
              </a:solidFill>
              <a:latin typeface="Segoe UI" pitchFamily="34" charset="0"/>
              <a:ea typeface="Segoe UI" pitchFamily="34" charset="0"/>
              <a:cs typeface="Segoe UI" pitchFamily="34" charset="0"/>
            </a:endParaRPr>
          </a:p>
        </p:txBody>
      </p:sp>
      <p:sp>
        <p:nvSpPr>
          <p:cNvPr id="5" name="Footer Placeholder 4">
            <a:extLst>
              <a:ext uri="{FF2B5EF4-FFF2-40B4-BE49-F238E27FC236}">
                <a16:creationId xmlns:a16="http://schemas.microsoft.com/office/drawing/2014/main" id="{B204D67D-E658-24DB-0DFA-611C0528DB0F}"/>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58EDC489-2DCC-A62A-753C-A2E440CBE7E2}"/>
              </a:ext>
            </a:extLst>
          </p:cNvPr>
          <p:cNvSpPr>
            <a:spLocks noGrp="1"/>
          </p:cNvSpPr>
          <p:nvPr>
            <p:ph type="sldNum" sz="quarter" idx="12"/>
          </p:nvPr>
        </p:nvSpPr>
        <p:spPr/>
        <p:txBody>
          <a:bodyPr/>
          <a:lstStyle/>
          <a:p>
            <a:pPr>
              <a:defRPr/>
            </a:pPr>
            <a:fld id="{0EA6AF34-F7BF-4D6C-89FC-B073BC48E053}" type="slidenum">
              <a:rPr lang="en-GB" smtClean="0"/>
              <a:pPr>
                <a:defRPr/>
              </a:pPr>
              <a:t>34</a:t>
            </a:fld>
            <a:endParaRPr lang="en-GB"/>
          </a:p>
        </p:txBody>
      </p:sp>
    </p:spTree>
    <p:extLst>
      <p:ext uri="{BB962C8B-B14F-4D97-AF65-F5344CB8AC3E}">
        <p14:creationId xmlns:p14="http://schemas.microsoft.com/office/powerpoint/2010/main" val="1793544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en-US" sz="3600">
              <a:solidFill>
                <a:schemeClr val="tx2"/>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3658" y="1988840"/>
            <a:ext cx="8229600" cy="4138462"/>
          </a:xfrm>
        </p:spPr>
        <p:txBody>
          <a:bodyPr/>
          <a:lstStyle/>
          <a:p>
            <a:pPr>
              <a:defRPr/>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Biologic drugs can reactivate an infection called </a:t>
            </a:r>
            <a:r>
              <a:rPr lang="en-GB" sz="2400" b="1">
                <a:solidFill>
                  <a:schemeClr val="accent1">
                    <a:lumMod val="50000"/>
                  </a:schemeClr>
                </a:solidFill>
                <a:latin typeface="Arial" panose="020B0604020202020204" pitchFamily="34" charset="0"/>
                <a:ea typeface="Segoe UI" pitchFamily="34" charset="0"/>
                <a:cs typeface="Arial" panose="020B0604020202020204" pitchFamily="34" charset="0"/>
              </a:rPr>
              <a:t>Tuberculosis</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(TB) in patients who may have been exposed to the infection in the past. </a:t>
            </a:r>
          </a:p>
          <a:p>
            <a:pPr>
              <a:defRPr/>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All our patients are now being screened for TB using a chest x-ray and a T-SPOT blood test.</a:t>
            </a:r>
          </a:p>
          <a:p>
            <a:pPr>
              <a:defRPr/>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Patients with increased risk for TB will have been assessed and had appropriate treatment from the respiratory team.</a:t>
            </a:r>
          </a:p>
          <a:p>
            <a:pPr>
              <a:defRPr/>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If you have been in contact with TB or experience night sweats, weight loss or cough once on treatment, please inform your GP or the rheumatology department.</a:t>
            </a:r>
          </a:p>
          <a:p>
            <a:pPr marL="0" indent="0">
              <a:buNone/>
              <a:defRPr/>
            </a:pP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p:txBody>
      </p:sp>
      <p:sp>
        <p:nvSpPr>
          <p:cNvPr id="5" name="Title 1">
            <a:extLst>
              <a:ext uri="{FF2B5EF4-FFF2-40B4-BE49-F238E27FC236}">
                <a16:creationId xmlns:a16="http://schemas.microsoft.com/office/drawing/2014/main" id="{2EC00B55-D5D7-8408-83F7-F3AAC564CB6B}"/>
              </a:ext>
            </a:extLst>
          </p:cNvPr>
          <p:cNvSpPr txBox="1">
            <a:spLocks/>
          </p:cNvSpPr>
          <p:nvPr/>
        </p:nvSpPr>
        <p:spPr bwMode="auto">
          <a:xfrm>
            <a:off x="457200" y="287662"/>
            <a:ext cx="8229600" cy="1143000"/>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US" sz="3200">
                <a:solidFill>
                  <a:schemeClr val="bg1"/>
                </a:solidFill>
                <a:latin typeface="Arial" panose="020B0604020202020204" pitchFamily="34" charset="0"/>
                <a:cs typeface="Arial" panose="020B0604020202020204" pitchFamily="34" charset="0"/>
              </a:rPr>
              <a:t>Any special type of infection more commonly seen when using biologics?</a:t>
            </a:r>
            <a:endParaRPr lang="en-GB" sz="3200">
              <a:solidFill>
                <a:schemeClr val="bg1"/>
              </a:solidFill>
              <a:latin typeface="Segoe UI" pitchFamily="34" charset="0"/>
              <a:ea typeface="Segoe UI" pitchFamily="34" charset="0"/>
              <a:cs typeface="Segoe UI" pitchFamily="34" charset="0"/>
            </a:endParaRPr>
          </a:p>
        </p:txBody>
      </p:sp>
      <p:sp>
        <p:nvSpPr>
          <p:cNvPr id="6" name="Footer Placeholder 5">
            <a:extLst>
              <a:ext uri="{FF2B5EF4-FFF2-40B4-BE49-F238E27FC236}">
                <a16:creationId xmlns:a16="http://schemas.microsoft.com/office/drawing/2014/main" id="{EF8B8E44-862E-BD88-E3CF-8FF671579C5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D83CBB00-69F2-8A70-707A-2B4B51A00F0E}"/>
              </a:ext>
            </a:extLst>
          </p:cNvPr>
          <p:cNvSpPr>
            <a:spLocks noGrp="1"/>
          </p:cNvSpPr>
          <p:nvPr>
            <p:ph type="sldNum" sz="quarter" idx="12"/>
          </p:nvPr>
        </p:nvSpPr>
        <p:spPr/>
        <p:txBody>
          <a:bodyPr/>
          <a:lstStyle/>
          <a:p>
            <a:pPr>
              <a:defRPr/>
            </a:pPr>
            <a:fld id="{68EFAA53-B5B7-4425-9958-868BAA75E838}" type="slidenum">
              <a:rPr lang="en-GB" smtClean="0"/>
              <a:pPr>
                <a:defRPr/>
              </a:pPr>
              <a:t>35</a:t>
            </a:fld>
            <a:endParaRPr lang="en-GB"/>
          </a:p>
        </p:txBody>
      </p:sp>
    </p:spTree>
    <p:extLst>
      <p:ext uri="{BB962C8B-B14F-4D97-AF65-F5344CB8AC3E}">
        <p14:creationId xmlns:p14="http://schemas.microsoft.com/office/powerpoint/2010/main" val="3738077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6437" y="4532377"/>
            <a:ext cx="2016223" cy="2164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TextBox 1"/>
          <p:cNvSpPr txBox="1">
            <a:spLocks noChangeArrowheads="1"/>
          </p:cNvSpPr>
          <p:nvPr/>
        </p:nvSpPr>
        <p:spPr bwMode="auto">
          <a:xfrm>
            <a:off x="395536" y="2030858"/>
            <a:ext cx="8137153"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GB" sz="2000">
                <a:solidFill>
                  <a:schemeClr val="accent1">
                    <a:lumMod val="50000"/>
                  </a:schemeClr>
                </a:solidFill>
                <a:latin typeface="Arial"/>
                <a:ea typeface="Segoe UI" pitchFamily="34" charset="0"/>
                <a:cs typeface="Arial"/>
              </a:rPr>
              <a:t> We do a blood test to make sure you have immunity (</a:t>
            </a:r>
            <a:r>
              <a:rPr lang="en-GB" sz="2000" err="1">
                <a:solidFill>
                  <a:schemeClr val="accent1">
                    <a:lumMod val="50000"/>
                  </a:schemeClr>
                </a:solidFill>
                <a:latin typeface="Arial"/>
                <a:ea typeface="Segoe UI" pitchFamily="34" charset="0"/>
                <a:cs typeface="Arial"/>
              </a:rPr>
              <a:t>ie</a:t>
            </a:r>
            <a:r>
              <a:rPr lang="en-GB" sz="2000">
                <a:solidFill>
                  <a:schemeClr val="accent1">
                    <a:lumMod val="50000"/>
                  </a:schemeClr>
                </a:solidFill>
                <a:latin typeface="Arial"/>
                <a:ea typeface="Segoe UI" pitchFamily="34" charset="0"/>
                <a:cs typeface="Arial"/>
              </a:rPr>
              <a:t> you have had Chickenpox and made antibodies against the virus) before you start your biologics. Most people are immune. If you are not immune we will probably already been in contact. </a:t>
            </a:r>
            <a:endParaRPr lang="en-GB" sz="20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lgn="just" eaLnBrk="1" hangingPunct="1"/>
            <a:endParaRPr lang="en-GB">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lgn="just" eaLnBrk="1" hangingPunct="1"/>
            <a:r>
              <a:rPr lang="en-GB">
                <a:solidFill>
                  <a:schemeClr val="accent6">
                    <a:lumMod val="75000"/>
                  </a:schemeClr>
                </a:solidFill>
                <a:latin typeface="Arial"/>
                <a:ea typeface="Segoe UI" pitchFamily="34" charset="0"/>
                <a:cs typeface="Arial"/>
              </a:rPr>
              <a:t>If you come into contact with Chickenpox or shingles and you are not sure if you are immune, we would advise:</a:t>
            </a:r>
          </a:p>
          <a:p>
            <a:pPr algn="just" eaLnBrk="1" hangingPunct="1"/>
            <a:endParaRPr lang="en-GB" i="1">
              <a:solidFill>
                <a:schemeClr val="accent6">
                  <a:lumMod val="75000"/>
                </a:schemeClr>
              </a:solidFill>
              <a:latin typeface="Arial" panose="020B0604020202020204" pitchFamily="34" charset="0"/>
              <a:ea typeface="Segoe UI" pitchFamily="34" charset="0"/>
              <a:cs typeface="Arial" panose="020B0604020202020204" pitchFamily="34" charset="0"/>
            </a:endParaRPr>
          </a:p>
          <a:p>
            <a:pPr algn="just" eaLnBrk="1" hangingPunct="1">
              <a:buFont typeface="Arial" panose="020B0604020202020204" pitchFamily="34" charset="0"/>
              <a:buChar char="•"/>
            </a:pPr>
            <a:r>
              <a:rPr lang="en-GB">
                <a:solidFill>
                  <a:schemeClr val="accent1">
                    <a:lumMod val="50000"/>
                  </a:schemeClr>
                </a:solidFill>
                <a:latin typeface="Arial"/>
                <a:ea typeface="Segoe UI" pitchFamily="34" charset="0"/>
                <a:cs typeface="Arial"/>
              </a:rPr>
              <a:t>Avoid on-going contact if possible</a:t>
            </a:r>
          </a:p>
          <a:p>
            <a:pPr algn="just" eaLnBrk="1" hangingPunct="1">
              <a:buFont typeface="Arial" panose="020B0604020202020204" pitchFamily="34" charset="0"/>
              <a:buChar char="•"/>
            </a:pPr>
            <a:r>
              <a:rPr lang="en-GB">
                <a:solidFill>
                  <a:schemeClr val="accent1">
                    <a:lumMod val="50000"/>
                  </a:schemeClr>
                </a:solidFill>
                <a:latin typeface="Arial"/>
                <a:ea typeface="Segoe UI" pitchFamily="34" charset="0"/>
                <a:cs typeface="Arial"/>
              </a:rPr>
              <a:t>Do not take another dose of your drug until you have been checked.</a:t>
            </a:r>
          </a:p>
          <a:p>
            <a:pPr algn="just" eaLnBrk="1" hangingPunct="1">
              <a:buFont typeface="Arial" panose="020B0604020202020204" pitchFamily="34" charset="0"/>
              <a:buChar char="•"/>
            </a:pPr>
            <a:r>
              <a:rPr lang="en-GB" dirty="0">
                <a:solidFill>
                  <a:schemeClr val="accent1">
                    <a:lumMod val="50000"/>
                  </a:schemeClr>
                </a:solidFill>
                <a:latin typeface="Arial"/>
                <a:ea typeface="Segoe UI" pitchFamily="34" charset="0"/>
                <a:cs typeface="Arial"/>
              </a:rPr>
              <a:t>Contact</a:t>
            </a:r>
            <a:r>
              <a:rPr lang="en-GB">
                <a:solidFill>
                  <a:schemeClr val="accent1">
                    <a:lumMod val="50000"/>
                  </a:schemeClr>
                </a:solidFill>
                <a:latin typeface="Arial"/>
                <a:ea typeface="Segoe UI" pitchFamily="34" charset="0"/>
                <a:cs typeface="Arial"/>
              </a:rPr>
              <a:t> your GP or rheumatology urgently for advice </a:t>
            </a:r>
          </a:p>
          <a:p>
            <a:pPr algn="just" eaLnBrk="1" hangingPunct="1">
              <a:buFont typeface="Arial" panose="020B0604020202020204" pitchFamily="34" charset="0"/>
              <a:buChar char="•"/>
            </a:pPr>
            <a:r>
              <a:rPr lang="en-GB">
                <a:solidFill>
                  <a:schemeClr val="accent1">
                    <a:lumMod val="50000"/>
                  </a:schemeClr>
                </a:solidFill>
                <a:latin typeface="Arial"/>
                <a:ea typeface="Segoe UI" pitchFamily="34" charset="0"/>
                <a:cs typeface="Arial"/>
              </a:rPr>
              <a:t>Possible</a:t>
            </a:r>
            <a:r>
              <a:rPr lang="en-GB" dirty="0">
                <a:solidFill>
                  <a:schemeClr val="accent1">
                    <a:lumMod val="50000"/>
                  </a:schemeClr>
                </a:solidFill>
                <a:latin typeface="Arial"/>
                <a:ea typeface="Segoe UI" pitchFamily="34" charset="0"/>
                <a:cs typeface="Arial"/>
              </a:rPr>
              <a:t> blood testing to check that you are still immune</a:t>
            </a:r>
          </a:p>
          <a:p>
            <a:pPr algn="just" eaLnBrk="1" hangingPunct="1">
              <a:buFont typeface="Arial" panose="020B0604020202020204" pitchFamily="34" charset="0"/>
              <a:buChar char="•"/>
            </a:pPr>
            <a:r>
              <a:rPr lang="en-GB">
                <a:solidFill>
                  <a:schemeClr val="accent1">
                    <a:lumMod val="50000"/>
                  </a:schemeClr>
                </a:solidFill>
                <a:latin typeface="Arial"/>
                <a:ea typeface="Segoe UI" pitchFamily="34" charset="0"/>
                <a:cs typeface="Arial"/>
              </a:rPr>
              <a:t>You may need some treatment </a:t>
            </a:r>
            <a:endParaRPr lang="en-GB">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lgn="just" eaLnBrk="1" hangingPunct="1">
              <a:buFont typeface="Arial" panose="020B0604020202020204" pitchFamily="34" charset="0"/>
              <a:buChar char="•"/>
            </a:pPr>
            <a:r>
              <a:rPr lang="en-GB">
                <a:solidFill>
                  <a:schemeClr val="accent1">
                    <a:lumMod val="50000"/>
                  </a:schemeClr>
                </a:solidFill>
                <a:latin typeface="Arial"/>
                <a:ea typeface="Segoe UI" pitchFamily="34" charset="0"/>
                <a:cs typeface="Arial"/>
              </a:rPr>
              <a:t>Contact department regardless before re-starting biologics</a:t>
            </a:r>
            <a:endParaRPr lang="en-GB" b="1">
              <a:solidFill>
                <a:schemeClr val="accent1">
                  <a:lumMod val="50000"/>
                </a:schemeClr>
              </a:solidFill>
              <a:latin typeface="Arial"/>
              <a:ea typeface="Segoe UI" pitchFamily="34" charset="0"/>
              <a:cs typeface="Arial"/>
            </a:endParaRPr>
          </a:p>
          <a:p>
            <a:pPr algn="just" eaLnBrk="1" hangingPunct="1"/>
            <a:endParaRPr lang="en-GB">
              <a:solidFill>
                <a:schemeClr val="accent1">
                  <a:lumMod val="50000"/>
                </a:schemeClr>
              </a:solidFill>
              <a:latin typeface="Arial" panose="020B0604020202020204" pitchFamily="34" charset="0"/>
              <a:ea typeface="Segoe UI" pitchFamily="34" charset="0"/>
              <a:cs typeface="Arial" panose="020B0604020202020204" pitchFamily="34" charset="0"/>
            </a:endParaRPr>
          </a:p>
        </p:txBody>
      </p:sp>
      <p:sp>
        <p:nvSpPr>
          <p:cNvPr id="4" name="Title 1"/>
          <p:cNvSpPr txBox="1">
            <a:spLocks/>
          </p:cNvSpPr>
          <p:nvPr/>
        </p:nvSpPr>
        <p:spPr>
          <a:xfrm>
            <a:off x="457198" y="328747"/>
            <a:ext cx="8229601" cy="1044918"/>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200">
                <a:solidFill>
                  <a:schemeClr val="bg1"/>
                </a:solidFill>
                <a:latin typeface="Segoe UI" pitchFamily="34" charset="0"/>
              </a:rPr>
              <a:t>Chickenpox &amp; Shingles</a:t>
            </a:r>
          </a:p>
        </p:txBody>
      </p:sp>
      <p:sp>
        <p:nvSpPr>
          <p:cNvPr id="3" name="Footer Placeholder 2">
            <a:extLst>
              <a:ext uri="{FF2B5EF4-FFF2-40B4-BE49-F238E27FC236}">
                <a16:creationId xmlns:a16="http://schemas.microsoft.com/office/drawing/2014/main" id="{570DAED3-4B9C-E936-1DD0-1110FC429D1D}"/>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23D4C3D6-C79D-5FFF-A65F-2613C577DF3C}"/>
              </a:ext>
            </a:extLst>
          </p:cNvPr>
          <p:cNvSpPr>
            <a:spLocks noGrp="1"/>
          </p:cNvSpPr>
          <p:nvPr>
            <p:ph type="sldNum" sz="quarter" idx="12"/>
          </p:nvPr>
        </p:nvSpPr>
        <p:spPr/>
        <p:txBody>
          <a:bodyPr/>
          <a:lstStyle/>
          <a:p>
            <a:pPr>
              <a:defRPr/>
            </a:pPr>
            <a:fld id="{68EFAA53-B5B7-4425-9958-868BAA75E838}" type="slidenum">
              <a:rPr lang="en-GB" smtClean="0"/>
              <a:pPr>
                <a:defRPr/>
              </a:pPr>
              <a:t>36</a:t>
            </a:fld>
            <a:endParaRPr lang="en-GB"/>
          </a:p>
        </p:txBody>
      </p:sp>
    </p:spTree>
    <p:extLst>
      <p:ext uri="{BB962C8B-B14F-4D97-AF65-F5344CB8AC3E}">
        <p14:creationId xmlns:p14="http://schemas.microsoft.com/office/powerpoint/2010/main" val="65940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83975" y="274638"/>
            <a:ext cx="8202825"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GB" sz="2800">
                <a:solidFill>
                  <a:schemeClr val="bg1"/>
                </a:solidFill>
                <a:effectLst>
                  <a:outerShdw blurRad="38100" dist="38100" dir="2700000" algn="tl">
                    <a:srgbClr val="000000">
                      <a:alpha val="43137"/>
                    </a:srgbClr>
                  </a:outerShdw>
                </a:effectLst>
                <a:latin typeface="Segoe UI" pitchFamily="34" charset="0"/>
                <a:ea typeface="Segoe UI" pitchFamily="34" charset="0"/>
                <a:cs typeface="Segoe UI" pitchFamily="34" charset="0"/>
              </a:rPr>
              <a:t> What do I do if I get shingles?</a:t>
            </a:r>
          </a:p>
        </p:txBody>
      </p:sp>
      <p:sp>
        <p:nvSpPr>
          <p:cNvPr id="6" name="Content Placeholder 5">
            <a:extLst>
              <a:ext uri="{FF2B5EF4-FFF2-40B4-BE49-F238E27FC236}">
                <a16:creationId xmlns:a16="http://schemas.microsoft.com/office/drawing/2014/main" id="{BE1A5DD5-2B29-7005-27B1-5246385F4E93}"/>
              </a:ext>
            </a:extLst>
          </p:cNvPr>
          <p:cNvSpPr>
            <a:spLocks noGrp="1"/>
          </p:cNvSpPr>
          <p:nvPr>
            <p:ph idx="1"/>
          </p:nvPr>
        </p:nvSpPr>
        <p:spPr/>
        <p:txBody>
          <a:bodyPr/>
          <a:lstStyle/>
          <a:p>
            <a:pPr marL="285750" indent="-285750" algn="just" eaLnBrk="1" hangingPunct="1">
              <a:spcBef>
                <a:spcPts val="600"/>
              </a:spcBef>
              <a:spcAft>
                <a:spcPts val="600"/>
              </a:spcAft>
              <a:buFont typeface="Arial" panose="020B0604020202020204" pitchFamily="34" charset="0"/>
              <a:buChar char="•"/>
            </a:pP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Shingles is caused by the reactivation of the chicken pox virus in someone who has previously had chicken pox. It is more likely to happen when someone’s immunity is suppressed. </a:t>
            </a:r>
          </a:p>
          <a:p>
            <a:pPr marL="285750" indent="-285750" algn="just" eaLnBrk="1" hangingPunct="1">
              <a:spcBef>
                <a:spcPts val="600"/>
              </a:spcBef>
              <a:spcAft>
                <a:spcPts val="600"/>
              </a:spcAft>
              <a:buFont typeface="Arial" panose="020B0604020202020204" pitchFamily="34" charset="0"/>
              <a:buChar char="•"/>
            </a:pPr>
            <a:r>
              <a:rPr lang="en-GB" sz="2400" b="1">
                <a:solidFill>
                  <a:schemeClr val="accent1">
                    <a:lumMod val="50000"/>
                  </a:schemeClr>
                </a:solidFill>
                <a:latin typeface="Arial" panose="020B0604020202020204" pitchFamily="34" charset="0"/>
                <a:ea typeface="Segoe UI" pitchFamily="34" charset="0"/>
                <a:cs typeface="Arial" panose="020B0604020202020204" pitchFamily="34" charset="0"/>
              </a:rPr>
              <a:t>Stop your biologic medication</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If you are on methotrexate or leflunomide you should also stop this. </a:t>
            </a:r>
          </a:p>
          <a:p>
            <a:pPr marL="285750" indent="-285750" algn="just" eaLnBrk="1" hangingPunct="1">
              <a:spcBef>
                <a:spcPts val="600"/>
              </a:spcBef>
              <a:spcAft>
                <a:spcPts val="600"/>
              </a:spcAft>
              <a:buFont typeface="Arial" panose="020B0604020202020204" pitchFamily="34" charset="0"/>
              <a:buChar char="•"/>
            </a:pPr>
            <a:r>
              <a:rPr lang="en-GB" sz="2400" b="1">
                <a:solidFill>
                  <a:schemeClr val="accent1">
                    <a:lumMod val="50000"/>
                  </a:schemeClr>
                </a:solidFill>
                <a:latin typeface="Arial" panose="020B0604020202020204" pitchFamily="34" charset="0"/>
                <a:ea typeface="Segoe UI" pitchFamily="34" charset="0"/>
                <a:cs typeface="Arial" panose="020B0604020202020204" pitchFamily="34" charset="0"/>
              </a:rPr>
              <a:t>You need to see your GP to start antiviral medication </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a:t>
            </a:r>
            <a:r>
              <a:rPr lang="en-GB" sz="2400" err="1">
                <a:solidFill>
                  <a:schemeClr val="accent1">
                    <a:lumMod val="50000"/>
                  </a:schemeClr>
                </a:solidFill>
                <a:latin typeface="Arial" panose="020B0604020202020204" pitchFamily="34" charset="0"/>
                <a:ea typeface="Segoe UI" pitchFamily="34" charset="0"/>
                <a:cs typeface="Arial" panose="020B0604020202020204" pitchFamily="34" charset="0"/>
              </a:rPr>
              <a:t>aciclovir</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and restart your medication when the spots have dried up and you are feeling better.</a:t>
            </a:r>
          </a:p>
        </p:txBody>
      </p:sp>
      <p:sp>
        <p:nvSpPr>
          <p:cNvPr id="2" name="Footer Placeholder 1">
            <a:extLst>
              <a:ext uri="{FF2B5EF4-FFF2-40B4-BE49-F238E27FC236}">
                <a16:creationId xmlns:a16="http://schemas.microsoft.com/office/drawing/2014/main" id="{BCEBC10E-DA1D-CB43-D587-F7B9A51FDB8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CE1BFF6A-B9CB-7AB4-59D7-AE366D1594AF}"/>
              </a:ext>
            </a:extLst>
          </p:cNvPr>
          <p:cNvSpPr>
            <a:spLocks noGrp="1"/>
          </p:cNvSpPr>
          <p:nvPr>
            <p:ph type="sldNum" sz="quarter" idx="12"/>
          </p:nvPr>
        </p:nvSpPr>
        <p:spPr/>
        <p:txBody>
          <a:bodyPr/>
          <a:lstStyle/>
          <a:p>
            <a:pPr>
              <a:defRPr/>
            </a:pPr>
            <a:fld id="{68EFAA53-B5B7-4425-9958-868BAA75E838}" type="slidenum">
              <a:rPr lang="en-GB" smtClean="0"/>
              <a:pPr>
                <a:defRPr/>
              </a:pPr>
              <a:t>37</a:t>
            </a:fld>
            <a:endParaRPr lang="en-GB"/>
          </a:p>
        </p:txBody>
      </p:sp>
    </p:spTree>
    <p:extLst>
      <p:ext uri="{BB962C8B-B14F-4D97-AF65-F5344CB8AC3E}">
        <p14:creationId xmlns:p14="http://schemas.microsoft.com/office/powerpoint/2010/main" val="6323454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C653AF-4249-10E7-7E28-B96895475D5F}"/>
              </a:ext>
            </a:extLst>
          </p:cNvPr>
          <p:cNvSpPr>
            <a:spLocks noGrp="1"/>
          </p:cNvSpPr>
          <p:nvPr>
            <p:ph idx="1"/>
          </p:nvPr>
        </p:nvSpPr>
        <p:spPr/>
        <p:txBody>
          <a:bodyPr/>
          <a:lstStyle/>
          <a:p>
            <a:pPr marL="444500" lvl="1" indent="-266700" eaLnBrk="1" hangingPunct="1">
              <a:spcBef>
                <a:spcPct val="0"/>
              </a:spcBef>
              <a:spcAft>
                <a:spcPts val="1200"/>
              </a:spcAft>
              <a:buFont typeface="Arial" charset="0"/>
              <a:buChar char="•"/>
            </a:pPr>
            <a:r>
              <a:rPr lang="en-GB" sz="2400" dirty="0">
                <a:solidFill>
                  <a:schemeClr val="accent1">
                    <a:lumMod val="50000"/>
                  </a:schemeClr>
                </a:solidFill>
                <a:latin typeface="Arial"/>
                <a:cs typeface="Arial"/>
              </a:rPr>
              <a:t>Try not to start a new medication just before holiday travel as monitoring is needed </a:t>
            </a:r>
            <a:endParaRPr lang="en-GB" sz="2400">
              <a:solidFill>
                <a:schemeClr val="accent1">
                  <a:lumMod val="50000"/>
                </a:schemeClr>
              </a:solidFill>
              <a:latin typeface="Arial" panose="020B0604020202020204" pitchFamily="34" charset="0"/>
              <a:cs typeface="Arial" panose="020B0604020202020204" pitchFamily="34" charset="0"/>
            </a:endParaRPr>
          </a:p>
          <a:p>
            <a:pPr marL="444500" lvl="1" indent="-266700" eaLnBrk="1" hangingPunct="1">
              <a:spcBef>
                <a:spcPct val="0"/>
              </a:spcBef>
              <a:spcAft>
                <a:spcPts val="1200"/>
              </a:spcAft>
              <a:buFont typeface="Arial" charset="0"/>
              <a:buChar char="•"/>
            </a:pPr>
            <a:r>
              <a:rPr lang="en-GB" sz="2400" dirty="0">
                <a:solidFill>
                  <a:schemeClr val="accent1">
                    <a:lumMod val="50000"/>
                  </a:schemeClr>
                </a:solidFill>
                <a:latin typeface="Arial"/>
                <a:cs typeface="Arial"/>
              </a:rPr>
              <a:t>Take your biologic drug in your Hand luggage ONLY </a:t>
            </a:r>
            <a:endParaRPr lang="en-GB" sz="2400" dirty="0">
              <a:solidFill>
                <a:schemeClr val="accent1">
                  <a:lumMod val="50000"/>
                </a:schemeClr>
              </a:solidFill>
              <a:latin typeface="Arial" panose="020B0604020202020204" pitchFamily="34" charset="0"/>
              <a:cs typeface="Arial" panose="020B0604020202020204" pitchFamily="34" charset="0"/>
            </a:endParaRPr>
          </a:p>
          <a:p>
            <a:pPr marL="844550" lvl="2" indent="-266700" eaLnBrk="1" hangingPunct="1">
              <a:spcBef>
                <a:spcPct val="0"/>
              </a:spcBef>
              <a:spcAft>
                <a:spcPts val="1200"/>
              </a:spcAft>
            </a:pPr>
            <a:r>
              <a:rPr lang="en-GB" sz="1600" dirty="0">
                <a:solidFill>
                  <a:schemeClr val="accent1">
                    <a:lumMod val="50000"/>
                  </a:schemeClr>
                </a:solidFill>
                <a:latin typeface="Arial"/>
                <a:cs typeface="Arial"/>
              </a:rPr>
              <a:t>(see slide 21 for how long is it stable out of the fridge)</a:t>
            </a:r>
            <a:endParaRPr lang="en-GB" sz="2000" dirty="0">
              <a:solidFill>
                <a:schemeClr val="accent1">
                  <a:lumMod val="50000"/>
                </a:schemeClr>
              </a:solidFill>
              <a:latin typeface="Arial"/>
              <a:cs typeface="Arial"/>
            </a:endParaRPr>
          </a:p>
          <a:p>
            <a:pPr marL="444500" lvl="1" indent="-266700" eaLnBrk="1" hangingPunct="1">
              <a:spcBef>
                <a:spcPct val="0"/>
              </a:spcBef>
              <a:spcAft>
                <a:spcPts val="1200"/>
              </a:spcAft>
              <a:buFont typeface="Arial" charset="0"/>
              <a:buChar char="•"/>
            </a:pPr>
            <a:r>
              <a:rPr lang="en-GB" sz="2400" dirty="0">
                <a:solidFill>
                  <a:schemeClr val="accent1">
                    <a:lumMod val="50000"/>
                  </a:schemeClr>
                </a:solidFill>
                <a:latin typeface="Arial"/>
                <a:cs typeface="Arial"/>
              </a:rPr>
              <a:t>Request a travel letter from us in good time</a:t>
            </a:r>
          </a:p>
          <a:p>
            <a:pPr marL="444500" lvl="1" indent="-266700" eaLnBrk="1" hangingPunct="1">
              <a:spcBef>
                <a:spcPct val="0"/>
              </a:spcBef>
              <a:spcAft>
                <a:spcPts val="1200"/>
              </a:spcAft>
              <a:buFont typeface="Arial" charset="0"/>
              <a:buChar char="•"/>
            </a:pPr>
            <a:r>
              <a:rPr lang="en-GB" sz="2400" dirty="0">
                <a:solidFill>
                  <a:schemeClr val="accent1">
                    <a:lumMod val="50000"/>
                  </a:schemeClr>
                </a:solidFill>
                <a:latin typeface="Arial"/>
                <a:cs typeface="Arial"/>
              </a:rPr>
              <a:t>Carry your alert card</a:t>
            </a:r>
          </a:p>
          <a:p>
            <a:pPr marL="444500" lvl="1" indent="-266700" eaLnBrk="1" hangingPunct="1">
              <a:spcBef>
                <a:spcPct val="0"/>
              </a:spcBef>
              <a:spcAft>
                <a:spcPts val="1200"/>
              </a:spcAft>
              <a:buFont typeface="Arial" charset="0"/>
              <a:buChar char="•"/>
            </a:pPr>
            <a:r>
              <a:rPr lang="en-GB" sz="2400" dirty="0">
                <a:solidFill>
                  <a:schemeClr val="accent1">
                    <a:lumMod val="50000"/>
                  </a:schemeClr>
                </a:solidFill>
                <a:latin typeface="Arial"/>
                <a:cs typeface="Arial"/>
              </a:rPr>
              <a:t>Be sensible when you are away </a:t>
            </a:r>
            <a:endParaRPr lang="en-GB" sz="2400" dirty="0">
              <a:solidFill>
                <a:schemeClr val="accent1">
                  <a:lumMod val="50000"/>
                </a:schemeClr>
              </a:solidFill>
              <a:latin typeface="Arial" panose="020B0604020202020204" pitchFamily="34" charset="0"/>
              <a:cs typeface="Arial" panose="020B0604020202020204" pitchFamily="34" charset="0"/>
            </a:endParaRPr>
          </a:p>
          <a:p>
            <a:pPr marL="844550" lvl="2" indent="-266700" eaLnBrk="1" hangingPunct="1">
              <a:spcBef>
                <a:spcPct val="0"/>
              </a:spcBef>
              <a:spcAft>
                <a:spcPts val="1200"/>
              </a:spcAft>
            </a:pPr>
            <a:r>
              <a:rPr lang="en-GB" sz="2000" dirty="0">
                <a:solidFill>
                  <a:schemeClr val="accent1">
                    <a:lumMod val="50000"/>
                  </a:schemeClr>
                </a:solidFill>
                <a:latin typeface="Arial"/>
                <a:cs typeface="Arial"/>
              </a:rPr>
              <a:t>Hand washing</a:t>
            </a:r>
          </a:p>
          <a:p>
            <a:pPr marL="844550" lvl="2" indent="-266700" eaLnBrk="1" hangingPunct="1">
              <a:spcBef>
                <a:spcPct val="0"/>
              </a:spcBef>
              <a:spcAft>
                <a:spcPts val="1200"/>
              </a:spcAft>
            </a:pPr>
            <a:r>
              <a:rPr lang="en-GB" sz="2000" dirty="0">
                <a:solidFill>
                  <a:schemeClr val="accent1">
                    <a:lumMod val="50000"/>
                  </a:schemeClr>
                </a:solidFill>
                <a:latin typeface="Arial"/>
                <a:cs typeface="Arial"/>
              </a:rPr>
              <a:t>Watch what you eat and drink to avoid tummy bugs</a:t>
            </a:r>
          </a:p>
          <a:p>
            <a:pPr marL="844550" lvl="2" indent="-266700" eaLnBrk="1" hangingPunct="1">
              <a:spcBef>
                <a:spcPct val="0"/>
              </a:spcBef>
              <a:spcAft>
                <a:spcPts val="1200"/>
              </a:spcAft>
            </a:pPr>
            <a:r>
              <a:rPr lang="en-GB" sz="2000" dirty="0">
                <a:solidFill>
                  <a:schemeClr val="accent1">
                    <a:lumMod val="50000"/>
                  </a:schemeClr>
                </a:solidFill>
                <a:latin typeface="Arial"/>
                <a:cs typeface="Arial"/>
              </a:rPr>
              <a:t>Remember good sun protection</a:t>
            </a:r>
          </a:p>
          <a:p>
            <a:pPr marL="844550" lvl="2" indent="-266700" eaLnBrk="1" hangingPunct="1">
              <a:spcBef>
                <a:spcPct val="0"/>
              </a:spcBef>
              <a:spcAft>
                <a:spcPts val="1200"/>
              </a:spcAft>
            </a:pPr>
            <a:r>
              <a:rPr lang="en-GB" sz="2000" dirty="0">
                <a:solidFill>
                  <a:schemeClr val="accent1">
                    <a:lumMod val="50000"/>
                  </a:schemeClr>
                </a:solidFill>
                <a:latin typeface="Arial"/>
                <a:cs typeface="Arial"/>
              </a:rPr>
              <a:t>Safe sex too</a:t>
            </a:r>
          </a:p>
        </p:txBody>
      </p:sp>
      <p:sp>
        <p:nvSpPr>
          <p:cNvPr id="5" name="Title 1">
            <a:extLst>
              <a:ext uri="{FF2B5EF4-FFF2-40B4-BE49-F238E27FC236}">
                <a16:creationId xmlns:a16="http://schemas.microsoft.com/office/drawing/2014/main" id="{AA85DE1A-6E4D-CFA9-71E3-A1DA45F013FE}"/>
              </a:ext>
            </a:extLst>
          </p:cNvPr>
          <p:cNvSpPr txBox="1">
            <a:spLocks noGrp="1"/>
          </p:cNvSpPr>
          <p:nvPr>
            <p:ph type="title"/>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800">
                <a:solidFill>
                  <a:schemeClr val="bg1"/>
                </a:solidFill>
                <a:latin typeface="Arial" panose="020B0604020202020204" pitchFamily="34" charset="0"/>
                <a:ea typeface="Segoe UI" pitchFamily="34" charset="0"/>
                <a:cs typeface="Arial" panose="020B0604020202020204" pitchFamily="34" charset="0"/>
              </a:rPr>
              <a:t>Travel Advice</a:t>
            </a:r>
          </a:p>
        </p:txBody>
      </p:sp>
      <p:pic>
        <p:nvPicPr>
          <p:cNvPr id="6" name="Picture 2" descr="http://www.faminternational.com/wp-content/uploads/p_shop_country.jpg">
            <a:extLst>
              <a:ext uri="{FF2B5EF4-FFF2-40B4-BE49-F238E27FC236}">
                <a16:creationId xmlns:a16="http://schemas.microsoft.com/office/drawing/2014/main" id="{2E9C4D4D-E380-26A0-4029-462467B93C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9151" y="5110893"/>
            <a:ext cx="1974849"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6EBFEB78-9383-99F4-8DDF-3D1B6D4A1108}"/>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CB5C4224-248A-AE00-42AB-2EB66B4E8794}"/>
              </a:ext>
            </a:extLst>
          </p:cNvPr>
          <p:cNvSpPr>
            <a:spLocks noGrp="1"/>
          </p:cNvSpPr>
          <p:nvPr>
            <p:ph type="sldNum" sz="quarter" idx="12"/>
          </p:nvPr>
        </p:nvSpPr>
        <p:spPr/>
        <p:txBody>
          <a:bodyPr/>
          <a:lstStyle/>
          <a:p>
            <a:pPr>
              <a:defRPr/>
            </a:pPr>
            <a:fld id="{68EFAA53-B5B7-4425-9958-868BAA75E838}" type="slidenum">
              <a:rPr lang="en-GB" smtClean="0"/>
              <a:pPr>
                <a:defRPr/>
              </a:pPr>
              <a:t>38</a:t>
            </a:fld>
            <a:endParaRPr lang="en-GB"/>
          </a:p>
        </p:txBody>
      </p:sp>
    </p:spTree>
    <p:extLst>
      <p:ext uri="{BB962C8B-B14F-4D97-AF65-F5344CB8AC3E}">
        <p14:creationId xmlns:p14="http://schemas.microsoft.com/office/powerpoint/2010/main" val="3633444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2A9EF2-6E89-55D1-9C77-92AAEE06E914}"/>
              </a:ext>
            </a:extLst>
          </p:cNvPr>
          <p:cNvSpPr>
            <a:spLocks noGrp="1"/>
          </p:cNvSpPr>
          <p:nvPr>
            <p:ph idx="1"/>
          </p:nvPr>
        </p:nvSpPr>
        <p:spPr/>
        <p:txBody>
          <a:bodyPr/>
          <a:lstStyle/>
          <a:p>
            <a:pPr marL="457200" lvl="1" indent="0" eaLnBrk="1" hangingPunct="1">
              <a:spcBef>
                <a:spcPts val="0"/>
              </a:spcBef>
              <a:buFont typeface="Arial" charset="0"/>
              <a:buNone/>
              <a:defRPr/>
            </a:pPr>
            <a:r>
              <a:rPr lang="en-GB" sz="3200">
                <a:solidFill>
                  <a:schemeClr val="accent6">
                    <a:lumMod val="75000"/>
                  </a:schemeClr>
                </a:solidFill>
                <a:latin typeface="Arial" panose="020B0604020202020204" pitchFamily="34" charset="0"/>
                <a:cs typeface="Arial" panose="020B0604020202020204" pitchFamily="34" charset="0"/>
              </a:rPr>
              <a:t>Avoid food susceptible to </a:t>
            </a:r>
          </a:p>
          <a:p>
            <a:pPr marL="457200" lvl="1" indent="0" eaLnBrk="1" hangingPunct="1">
              <a:spcBef>
                <a:spcPts val="0"/>
              </a:spcBef>
              <a:buFont typeface="Arial" charset="0"/>
              <a:buNone/>
              <a:defRPr/>
            </a:pPr>
            <a:r>
              <a:rPr lang="en-GB" sz="3200">
                <a:solidFill>
                  <a:schemeClr val="accent6">
                    <a:lumMod val="75000"/>
                  </a:schemeClr>
                </a:solidFill>
                <a:latin typeface="Arial" panose="020B0604020202020204" pitchFamily="34" charset="0"/>
                <a:cs typeface="Arial" panose="020B0604020202020204" pitchFamily="34" charset="0"/>
              </a:rPr>
              <a:t>transmit listeria or salmonella</a:t>
            </a:r>
            <a:endParaRPr lang="en-GB" sz="2400" b="1" baseline="30000">
              <a:solidFill>
                <a:schemeClr val="tx2">
                  <a:lumMod val="75000"/>
                </a:schemeClr>
              </a:solidFill>
            </a:endParaRPr>
          </a:p>
          <a:p>
            <a:pPr lvl="1" eaLnBrk="1" hangingPunct="1">
              <a:spcBef>
                <a:spcPts val="900"/>
              </a:spcBef>
              <a:buFont typeface="Arial" charset="0"/>
              <a:buChar char="•"/>
              <a:defRPr/>
            </a:pPr>
            <a:r>
              <a:rPr lang="en-GB" sz="2400">
                <a:solidFill>
                  <a:schemeClr val="accent1">
                    <a:lumMod val="50000"/>
                  </a:schemeClr>
                </a:solidFill>
              </a:rPr>
              <a:t>Raw eggs (fresh mayonnaise)</a:t>
            </a:r>
          </a:p>
          <a:p>
            <a:pPr lvl="1" eaLnBrk="1" hangingPunct="1">
              <a:spcBef>
                <a:spcPts val="900"/>
              </a:spcBef>
              <a:buFont typeface="Arial" charset="0"/>
              <a:buChar char="•"/>
              <a:defRPr/>
            </a:pPr>
            <a:r>
              <a:rPr lang="en-GB" sz="2400">
                <a:solidFill>
                  <a:schemeClr val="accent1">
                    <a:lumMod val="50000"/>
                  </a:schemeClr>
                </a:solidFill>
              </a:rPr>
              <a:t>Pâtés</a:t>
            </a:r>
          </a:p>
          <a:p>
            <a:pPr lvl="1" eaLnBrk="1" hangingPunct="1">
              <a:spcBef>
                <a:spcPts val="900"/>
              </a:spcBef>
              <a:buFont typeface="Arial" charset="0"/>
              <a:buChar char="•"/>
              <a:defRPr/>
            </a:pPr>
            <a:r>
              <a:rPr lang="en-GB" sz="2400">
                <a:solidFill>
                  <a:schemeClr val="accent1">
                    <a:lumMod val="50000"/>
                  </a:schemeClr>
                </a:solidFill>
              </a:rPr>
              <a:t>Uncooked meats/ fish</a:t>
            </a:r>
          </a:p>
          <a:p>
            <a:pPr lvl="1" eaLnBrk="1" hangingPunct="1">
              <a:spcBef>
                <a:spcPts val="900"/>
              </a:spcBef>
              <a:buFont typeface="Arial" charset="0"/>
              <a:buChar char="•"/>
              <a:defRPr/>
            </a:pPr>
            <a:r>
              <a:rPr lang="en-GB" sz="2400">
                <a:solidFill>
                  <a:schemeClr val="accent1">
                    <a:lumMod val="50000"/>
                  </a:schemeClr>
                </a:solidFill>
              </a:rPr>
              <a:t>Unpasteurised milk</a:t>
            </a:r>
          </a:p>
          <a:p>
            <a:pPr lvl="1" eaLnBrk="1" hangingPunct="1">
              <a:spcBef>
                <a:spcPts val="900"/>
              </a:spcBef>
              <a:buFont typeface="Arial" charset="0"/>
              <a:buChar char="•"/>
              <a:defRPr/>
            </a:pPr>
            <a:r>
              <a:rPr lang="en-GB" sz="2400">
                <a:solidFill>
                  <a:schemeClr val="accent1">
                    <a:lumMod val="50000"/>
                  </a:schemeClr>
                </a:solidFill>
              </a:rPr>
              <a:t>Unpasteurized cheese (e.g. Blue and goat cheese, Brie – check the label as UK </a:t>
            </a:r>
            <a:r>
              <a:rPr lang="en-GB" sz="2400" err="1">
                <a:solidFill>
                  <a:schemeClr val="accent1">
                    <a:lumMod val="50000"/>
                  </a:schemeClr>
                </a:solidFill>
              </a:rPr>
              <a:t>Bries</a:t>
            </a:r>
            <a:r>
              <a:rPr lang="en-GB" sz="2400">
                <a:solidFill>
                  <a:schemeClr val="accent1">
                    <a:lumMod val="50000"/>
                  </a:schemeClr>
                </a:solidFill>
              </a:rPr>
              <a:t> are usually pasteurised) )</a:t>
            </a:r>
          </a:p>
        </p:txBody>
      </p:sp>
      <p:sp>
        <p:nvSpPr>
          <p:cNvPr id="5" name="Title 1">
            <a:extLst>
              <a:ext uri="{FF2B5EF4-FFF2-40B4-BE49-F238E27FC236}">
                <a16:creationId xmlns:a16="http://schemas.microsoft.com/office/drawing/2014/main" id="{4DE48606-BABE-65EC-AAD0-7C6706BE1C8A}"/>
              </a:ext>
            </a:extLst>
          </p:cNvPr>
          <p:cNvSpPr txBox="1">
            <a:spLocks noGrp="1"/>
          </p:cNvSpPr>
          <p:nvPr>
            <p:ph type="title"/>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800">
                <a:solidFill>
                  <a:schemeClr val="bg1"/>
                </a:solidFill>
                <a:latin typeface="Segoe UI" pitchFamily="34" charset="0"/>
              </a:rPr>
              <a:t>Other considerations</a:t>
            </a:r>
            <a:endParaRPr lang="en-GB" sz="2800">
              <a:solidFill>
                <a:schemeClr val="bg1"/>
              </a:solidFill>
              <a:latin typeface="Arial" panose="020B0604020202020204" pitchFamily="34" charset="0"/>
              <a:ea typeface="Segoe UI" pitchFamily="34" charset="0"/>
              <a:cs typeface="Arial" panose="020B0604020202020204" pitchFamily="34" charset="0"/>
            </a:endParaRPr>
          </a:p>
        </p:txBody>
      </p:sp>
      <p:pic>
        <p:nvPicPr>
          <p:cNvPr id="6" name="Picture 5" descr="MP900448624[1]">
            <a:extLst>
              <a:ext uri="{FF2B5EF4-FFF2-40B4-BE49-F238E27FC236}">
                <a16:creationId xmlns:a16="http://schemas.microsoft.com/office/drawing/2014/main" id="{884D8C31-DDBE-8F23-FF77-54777D675AA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0000" y="2708920"/>
            <a:ext cx="2593600" cy="1728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BA0A0AED-1DD0-D654-6851-11B25497B1A6}"/>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1DED5BC7-D884-91A1-45F3-DCACFB51C69D}"/>
              </a:ext>
            </a:extLst>
          </p:cNvPr>
          <p:cNvSpPr>
            <a:spLocks noGrp="1"/>
          </p:cNvSpPr>
          <p:nvPr>
            <p:ph type="sldNum" sz="quarter" idx="12"/>
          </p:nvPr>
        </p:nvSpPr>
        <p:spPr/>
        <p:txBody>
          <a:bodyPr/>
          <a:lstStyle/>
          <a:p>
            <a:pPr>
              <a:defRPr/>
            </a:pPr>
            <a:fld id="{68EFAA53-B5B7-4425-9958-868BAA75E838}" type="slidenum">
              <a:rPr lang="en-GB" smtClean="0"/>
              <a:pPr>
                <a:defRPr/>
              </a:pPr>
              <a:t>39</a:t>
            </a:fld>
            <a:endParaRPr lang="en-GB"/>
          </a:p>
        </p:txBody>
      </p:sp>
    </p:spTree>
    <p:extLst>
      <p:ext uri="{BB962C8B-B14F-4D97-AF65-F5344CB8AC3E}">
        <p14:creationId xmlns:p14="http://schemas.microsoft.com/office/powerpoint/2010/main" val="370356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rtlCol="0">
            <a:normAutofit/>
          </a:bodyPr>
          <a:lstStyle/>
          <a:p>
            <a:pPr eaLnBrk="1" fontAlgn="auto" hangingPunct="1">
              <a:spcAft>
                <a:spcPts val="0"/>
              </a:spcAft>
              <a:defRPr/>
            </a:pPr>
            <a:r>
              <a:rPr lang="en-GB" sz="2800">
                <a:solidFill>
                  <a:schemeClr val="bg1"/>
                </a:solidFill>
                <a:latin typeface="Segoe UI" pitchFamily="34" charset="0"/>
                <a:ea typeface="Segoe UI" pitchFamily="34" charset="0"/>
                <a:cs typeface="Segoe UI" pitchFamily="34" charset="0"/>
              </a:rPr>
              <a:t>Biologics and Targeted Synthetic DMARD Treatments</a:t>
            </a:r>
          </a:p>
        </p:txBody>
      </p:sp>
      <p:sp>
        <p:nvSpPr>
          <p:cNvPr id="5123" name="Content Placeholder 2"/>
          <p:cNvSpPr>
            <a:spLocks noGrp="1"/>
          </p:cNvSpPr>
          <p:nvPr>
            <p:ph idx="1"/>
          </p:nvPr>
        </p:nvSpPr>
        <p:spPr>
          <a:xfrm>
            <a:off x="457200" y="1657683"/>
            <a:ext cx="8229600" cy="4525963"/>
          </a:xfrm>
        </p:spPr>
        <p:txBody>
          <a:bodyPr/>
          <a:lstStyle/>
          <a:p>
            <a:pPr>
              <a:spcBef>
                <a:spcPts val="600"/>
              </a:spcBef>
              <a:spcAft>
                <a:spcPts val="600"/>
              </a:spcAft>
            </a:pPr>
            <a:r>
              <a:rPr lang="en-GB" sz="1800">
                <a:latin typeface="Arial"/>
                <a:cs typeface="Arial"/>
              </a:rPr>
              <a:t>The first treatments prescribed for patients with Rheumatoid Arthritis (RA) nationally are usually conventional DMARDs e.g. Methotrexate or Hydroxychloroquine, DMARDs stands for </a:t>
            </a:r>
            <a:r>
              <a:rPr lang="en-GB" sz="1800" u="sng">
                <a:latin typeface="Arial"/>
                <a:cs typeface="Arial"/>
              </a:rPr>
              <a:t>D</a:t>
            </a:r>
            <a:r>
              <a:rPr lang="en-GB" sz="1800">
                <a:latin typeface="Arial"/>
                <a:cs typeface="Arial"/>
              </a:rPr>
              <a:t>isease </a:t>
            </a:r>
            <a:r>
              <a:rPr lang="en-GB" sz="1800" u="sng">
                <a:latin typeface="Arial"/>
                <a:cs typeface="Arial"/>
              </a:rPr>
              <a:t>M</a:t>
            </a:r>
            <a:r>
              <a:rPr lang="en-GB" sz="1800">
                <a:latin typeface="Arial"/>
                <a:cs typeface="Arial"/>
              </a:rPr>
              <a:t>odifying </a:t>
            </a:r>
            <a:r>
              <a:rPr lang="en-GB" sz="1800" u="sng">
                <a:latin typeface="Arial"/>
                <a:cs typeface="Arial"/>
              </a:rPr>
              <a:t>A</a:t>
            </a:r>
            <a:r>
              <a:rPr lang="en-GB" sz="1800">
                <a:latin typeface="Arial"/>
                <a:cs typeface="Arial"/>
              </a:rPr>
              <a:t>nti-</a:t>
            </a:r>
            <a:r>
              <a:rPr lang="en-GB" sz="1800" u="sng">
                <a:latin typeface="Arial"/>
                <a:cs typeface="Arial"/>
              </a:rPr>
              <a:t>R</a:t>
            </a:r>
            <a:r>
              <a:rPr lang="en-GB" sz="1800">
                <a:latin typeface="Arial"/>
                <a:cs typeface="Arial"/>
              </a:rPr>
              <a:t>heumatic </a:t>
            </a:r>
            <a:r>
              <a:rPr lang="en-GB" sz="1800" u="sng">
                <a:latin typeface="Arial"/>
                <a:cs typeface="Arial"/>
              </a:rPr>
              <a:t>D</a:t>
            </a:r>
            <a:r>
              <a:rPr lang="en-GB" sz="1800">
                <a:latin typeface="Arial"/>
                <a:cs typeface="Arial"/>
              </a:rPr>
              <a:t>rugs </a:t>
            </a:r>
            <a:endParaRPr lang="en-GB" sz="1800">
              <a:latin typeface="Arial" panose="020B0604020202020204" pitchFamily="34" charset="0"/>
              <a:cs typeface="Arial" panose="020B0604020202020204" pitchFamily="34" charset="0"/>
            </a:endParaRPr>
          </a:p>
          <a:p>
            <a:pPr>
              <a:spcBef>
                <a:spcPts val="600"/>
              </a:spcBef>
              <a:spcAft>
                <a:spcPts val="600"/>
              </a:spcAft>
            </a:pPr>
            <a:r>
              <a:rPr lang="en-GB" sz="1800">
                <a:latin typeface="Arial"/>
                <a:cs typeface="Arial"/>
              </a:rPr>
              <a:t>DMARDs should control RA individually or in combination.</a:t>
            </a:r>
          </a:p>
          <a:p>
            <a:pPr>
              <a:spcBef>
                <a:spcPts val="600"/>
              </a:spcBef>
              <a:spcAft>
                <a:spcPts val="600"/>
              </a:spcAft>
            </a:pPr>
            <a:r>
              <a:rPr lang="en-GB" sz="1800">
                <a:latin typeface="Arial"/>
                <a:cs typeface="Arial"/>
              </a:rPr>
              <a:t>If at least 2 of these drugs have not sufficiently controlled the disease after taking the maximum tolerated doses &amp; a review with rheumatology team, the next step is often to consider escalation to an enhanced therapies in the form of a Biologic or Targeted Synthetic DMARDs ( </a:t>
            </a:r>
            <a:r>
              <a:rPr lang="en-GB" sz="1800" err="1">
                <a:latin typeface="Arial"/>
                <a:cs typeface="Arial"/>
              </a:rPr>
              <a:t>tsDMARDs</a:t>
            </a:r>
            <a:r>
              <a:rPr lang="en-GB" sz="1800">
                <a:latin typeface="Arial"/>
                <a:cs typeface="Arial"/>
              </a:rPr>
              <a:t>)</a:t>
            </a:r>
          </a:p>
          <a:p>
            <a:pPr>
              <a:spcBef>
                <a:spcPts val="600"/>
              </a:spcBef>
              <a:spcAft>
                <a:spcPts val="600"/>
              </a:spcAft>
            </a:pPr>
            <a:r>
              <a:rPr lang="en-GB" sz="1800">
                <a:latin typeface="Arial"/>
                <a:cs typeface="Arial"/>
              </a:rPr>
              <a:t>These high costing treatments have been scientifically designed </a:t>
            </a:r>
            <a:r>
              <a:rPr lang="en-GB" sz="1800" strike="sngStrike">
                <a:latin typeface="Arial"/>
                <a:cs typeface="Arial"/>
              </a:rPr>
              <a:t>t</a:t>
            </a:r>
            <a:r>
              <a:rPr lang="en-GB" sz="1800">
                <a:latin typeface="Arial"/>
                <a:cs typeface="Arial"/>
              </a:rPr>
              <a:t>o target specific parts of the inflammation path involved in RA</a:t>
            </a:r>
          </a:p>
          <a:p>
            <a:pPr>
              <a:spcBef>
                <a:spcPts val="600"/>
              </a:spcBef>
              <a:spcAft>
                <a:spcPts val="600"/>
              </a:spcAft>
            </a:pPr>
            <a:r>
              <a:rPr lang="en-GB" sz="1800">
                <a:latin typeface="Arial"/>
                <a:cs typeface="Arial"/>
              </a:rPr>
              <a:t>Rheumatologists worldwide have been using these treatments for over 20 years</a:t>
            </a:r>
          </a:p>
          <a:p>
            <a:pPr>
              <a:spcBef>
                <a:spcPts val="600"/>
              </a:spcBef>
              <a:spcAft>
                <a:spcPts val="600"/>
              </a:spcAft>
            </a:pPr>
            <a:endParaRPr lang="en-GB" sz="20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cs typeface="Arial" panose="020B0604020202020204" pitchFamily="34" charset="0"/>
            </a:endParaRPr>
          </a:p>
          <a:p>
            <a:pPr>
              <a:spcBef>
                <a:spcPts val="600"/>
              </a:spcBef>
              <a:spcAft>
                <a:spcPts val="600"/>
              </a:spcAft>
            </a:pPr>
            <a:endParaRPr lang="el-GR" sz="24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ea typeface="Segoe UI"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5825F626-7D37-D835-856D-FD8A2F68FBE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2F0B6998-6E7D-2D3F-A4D7-FD839BF00A67}"/>
              </a:ext>
            </a:extLst>
          </p:cNvPr>
          <p:cNvSpPr>
            <a:spLocks noGrp="1"/>
          </p:cNvSpPr>
          <p:nvPr>
            <p:ph type="sldNum" sz="quarter" idx="12"/>
          </p:nvPr>
        </p:nvSpPr>
        <p:spPr/>
        <p:txBody>
          <a:bodyPr/>
          <a:lstStyle/>
          <a:p>
            <a:pPr>
              <a:defRPr/>
            </a:pPr>
            <a:fld id="{68EFAA53-B5B7-4425-9958-868BAA75E838}" type="slidenum">
              <a:rPr lang="en-GB" smtClean="0"/>
              <a:pPr>
                <a:defRPr/>
              </a:pPr>
              <a:t>4</a:t>
            </a:fld>
            <a:endParaRPr lang="en-GB"/>
          </a:p>
        </p:txBody>
      </p:sp>
    </p:spTree>
    <p:extLst>
      <p:ext uri="{BB962C8B-B14F-4D97-AF65-F5344CB8AC3E}">
        <p14:creationId xmlns:p14="http://schemas.microsoft.com/office/powerpoint/2010/main" val="3841474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74400"/>
            <a:ext cx="8496944" cy="1015663"/>
          </a:xfrm>
          <a:prstGeom prst="rect">
            <a:avLst/>
          </a:prstGeom>
        </p:spPr>
        <p:txBody>
          <a:bodyPr wrap="square">
            <a:spAutoFit/>
          </a:bodyPr>
          <a:lstStyle/>
          <a:p>
            <a:endParaRPr lang="en-GB">
              <a:solidFill>
                <a:srgbClr val="FF0000"/>
              </a:solidFill>
            </a:endParaRPr>
          </a:p>
          <a:p>
            <a:r>
              <a:rPr lang="en-GB" sz="2400" i="1">
                <a:solidFill>
                  <a:schemeClr val="accent6">
                    <a:lumMod val="75000"/>
                  </a:schemeClr>
                </a:solidFill>
                <a:latin typeface="Segoe UI" pitchFamily="34" charset="0"/>
              </a:rPr>
              <a:t>What do I need to know about vaccinations?</a:t>
            </a:r>
          </a:p>
          <a:p>
            <a:endParaRPr lang="en-GB" b="1">
              <a:latin typeface="Segoe UI" pitchFamily="34" charset="0"/>
            </a:endParaRPr>
          </a:p>
        </p:txBody>
      </p:sp>
      <p:sp>
        <p:nvSpPr>
          <p:cNvPr id="6" name="Title 1"/>
          <p:cNvSpPr txBox="1">
            <a:spLocks/>
          </p:cNvSpPr>
          <p:nvPr/>
        </p:nvSpPr>
        <p:spPr>
          <a:xfrm>
            <a:off x="457200" y="26064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rPr>
              <a:t>PML (Progressive multifocal leukoencephalopathy)</a:t>
            </a:r>
            <a:endParaRPr lang="en-GB" sz="2800">
              <a:solidFill>
                <a:schemeClr val="bg1"/>
              </a:solidFill>
              <a:ea typeface="Segoe UI" pitchFamily="34" charset="0"/>
              <a:cs typeface="Segoe UI" pitchFamily="34" charset="0"/>
            </a:endParaRPr>
          </a:p>
        </p:txBody>
      </p:sp>
      <p:sp>
        <p:nvSpPr>
          <p:cNvPr id="5" name="Content Placeholder 4">
            <a:extLst>
              <a:ext uri="{FF2B5EF4-FFF2-40B4-BE49-F238E27FC236}">
                <a16:creationId xmlns:a16="http://schemas.microsoft.com/office/drawing/2014/main" id="{4BEBB724-68EE-7569-D3D3-FAC587929ED5}"/>
              </a:ext>
            </a:extLst>
          </p:cNvPr>
          <p:cNvSpPr>
            <a:spLocks noGrp="1"/>
          </p:cNvSpPr>
          <p:nvPr>
            <p:ph idx="1"/>
          </p:nvPr>
        </p:nvSpPr>
        <p:spPr>
          <a:xfrm>
            <a:off x="457200" y="1600200"/>
            <a:ext cx="8229600" cy="4061048"/>
          </a:xfrm>
        </p:spPr>
        <p:txBody>
          <a:bodyPr/>
          <a:lstStyle/>
          <a:p>
            <a:r>
              <a:rPr lang="en-US" sz="2000">
                <a:solidFill>
                  <a:srgbClr val="212529"/>
                </a:solidFill>
                <a:latin typeface="Open Sans" panose="020B0606030504020204" pitchFamily="34" charset="0"/>
              </a:rPr>
              <a:t>This is a viral infection that can affect the brain. </a:t>
            </a:r>
          </a:p>
          <a:p>
            <a:r>
              <a:rPr lang="en-US" sz="2000">
                <a:solidFill>
                  <a:srgbClr val="212529"/>
                </a:solidFill>
                <a:latin typeface="Open Sans" panose="020B0606030504020204" pitchFamily="34" charset="0"/>
              </a:rPr>
              <a:t>A handful of cases internationally have occurred in patients on rituximab</a:t>
            </a:r>
          </a:p>
          <a:p>
            <a:pPr algn="l"/>
            <a:r>
              <a:rPr lang="en-US" sz="2000" b="0" i="0">
                <a:solidFill>
                  <a:srgbClr val="212529"/>
                </a:solidFill>
                <a:effectLst/>
                <a:latin typeface="Open Sans" panose="020B0606030504020204" pitchFamily="34" charset="0"/>
              </a:rPr>
              <a:t>It may evolve over the course of several weeks to months</a:t>
            </a:r>
          </a:p>
          <a:p>
            <a:pPr algn="l"/>
            <a:r>
              <a:rPr lang="en-US" sz="2000" b="0" i="0">
                <a:solidFill>
                  <a:srgbClr val="212529"/>
                </a:solidFill>
                <a:effectLst/>
                <a:latin typeface="Open Sans" panose="020B0606030504020204" pitchFamily="34" charset="0"/>
              </a:rPr>
              <a:t>The most prominent symptoms are:</a:t>
            </a:r>
          </a:p>
          <a:p>
            <a:pPr lvl="1">
              <a:buFont typeface="Arial" panose="020B0604020202020204" pitchFamily="34" charset="0"/>
              <a:buChar char="•"/>
            </a:pPr>
            <a:r>
              <a:rPr lang="en-US" sz="1800" b="0" i="0">
                <a:solidFill>
                  <a:srgbClr val="212529"/>
                </a:solidFill>
                <a:effectLst/>
                <a:latin typeface="Open Sans" panose="020B0606030504020204" pitchFamily="34" charset="0"/>
              </a:rPr>
              <a:t>Clumsiness</a:t>
            </a:r>
          </a:p>
          <a:p>
            <a:pPr lvl="1">
              <a:buFont typeface="Arial" panose="020B0604020202020204" pitchFamily="34" charset="0"/>
              <a:buChar char="•"/>
            </a:pPr>
            <a:r>
              <a:rPr lang="en-US" sz="1800" b="0" i="0">
                <a:solidFill>
                  <a:srgbClr val="212529"/>
                </a:solidFill>
                <a:effectLst/>
                <a:latin typeface="Open Sans" panose="020B0606030504020204" pitchFamily="34" charset="0"/>
              </a:rPr>
              <a:t>Progressive weakness</a:t>
            </a:r>
          </a:p>
          <a:p>
            <a:pPr lvl="1">
              <a:buFont typeface="Arial" panose="020B0604020202020204" pitchFamily="34" charset="0"/>
              <a:buChar char="•"/>
            </a:pPr>
            <a:r>
              <a:rPr lang="en-US" sz="1800" b="0" i="0">
                <a:solidFill>
                  <a:srgbClr val="212529"/>
                </a:solidFill>
                <a:effectLst/>
                <a:latin typeface="Open Sans" panose="020B0606030504020204" pitchFamily="34" charset="0"/>
              </a:rPr>
              <a:t>Visual, speech, and sometimes personality changes</a:t>
            </a:r>
          </a:p>
          <a:p>
            <a:pPr algn="l">
              <a:buFont typeface="Arial" panose="020B0604020202020204" pitchFamily="34" charset="0"/>
              <a:buChar char="•"/>
            </a:pPr>
            <a:r>
              <a:rPr lang="en-GB" sz="2000">
                <a:solidFill>
                  <a:schemeClr val="accent1">
                    <a:lumMod val="50000"/>
                  </a:schemeClr>
                </a:solidFill>
                <a:latin typeface="Arial" panose="020B0604020202020204" pitchFamily="34" charset="0"/>
                <a:cs typeface="Arial" panose="020B0604020202020204" pitchFamily="34" charset="0"/>
              </a:rPr>
              <a:t>It is important that you tell your doctor if you experience any unusual neurological symptoms</a:t>
            </a:r>
            <a:endParaRPr lang="en-US" sz="2000" b="0" i="0">
              <a:solidFill>
                <a:srgbClr val="212529"/>
              </a:solidFill>
              <a:effectLst/>
              <a:latin typeface="Open Sans" panose="020B0606030504020204" pitchFamily="34" charset="0"/>
            </a:endParaRPr>
          </a:p>
        </p:txBody>
      </p:sp>
      <p:sp>
        <p:nvSpPr>
          <p:cNvPr id="4" name="Footer Placeholder 3">
            <a:extLst>
              <a:ext uri="{FF2B5EF4-FFF2-40B4-BE49-F238E27FC236}">
                <a16:creationId xmlns:a16="http://schemas.microsoft.com/office/drawing/2014/main" id="{CB62A25E-D6CF-B023-0F09-9BA387FE03EC}"/>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7" name="Slide Number Placeholder 6">
            <a:extLst>
              <a:ext uri="{FF2B5EF4-FFF2-40B4-BE49-F238E27FC236}">
                <a16:creationId xmlns:a16="http://schemas.microsoft.com/office/drawing/2014/main" id="{6BBE0B10-F8F0-7927-B71D-28DD14571323}"/>
              </a:ext>
            </a:extLst>
          </p:cNvPr>
          <p:cNvSpPr>
            <a:spLocks noGrp="1"/>
          </p:cNvSpPr>
          <p:nvPr>
            <p:ph type="sldNum" sz="quarter" idx="12"/>
          </p:nvPr>
        </p:nvSpPr>
        <p:spPr/>
        <p:txBody>
          <a:bodyPr/>
          <a:lstStyle/>
          <a:p>
            <a:pPr>
              <a:defRPr/>
            </a:pPr>
            <a:fld id="{68EFAA53-B5B7-4425-9958-868BAA75E838}" type="slidenum">
              <a:rPr lang="en-GB" smtClean="0"/>
              <a:pPr>
                <a:defRPr/>
              </a:pPr>
              <a:t>40</a:t>
            </a:fld>
            <a:endParaRPr lang="en-GB"/>
          </a:p>
        </p:txBody>
      </p:sp>
    </p:spTree>
    <p:extLst>
      <p:ext uri="{BB962C8B-B14F-4D97-AF65-F5344CB8AC3E}">
        <p14:creationId xmlns:p14="http://schemas.microsoft.com/office/powerpoint/2010/main" val="6871583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rgbClr val="FFFFFF"/>
                </a:solidFill>
                <a:latin typeface="Segoe UI"/>
                <a:ea typeface="Segoe UI" pitchFamily="34" charset="0"/>
                <a:cs typeface="Segoe UI"/>
              </a:rPr>
              <a:t>Education pack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t>Section 7</a:t>
            </a:r>
            <a:endParaRPr lang="en-US"/>
          </a:p>
          <a:p>
            <a:r>
              <a:rPr lang="en-GB"/>
              <a:t>Surgery and Pregnancy</a:t>
            </a:r>
            <a:endParaRPr lang="en-GB">
              <a:cs typeface="Segoe UI" pitchFamily="34" charset="0"/>
            </a:endParaRPr>
          </a:p>
        </p:txBody>
      </p:sp>
      <p:sp>
        <p:nvSpPr>
          <p:cNvPr id="6" name="Slide Number Placeholder 5">
            <a:extLst>
              <a:ext uri="{FF2B5EF4-FFF2-40B4-BE49-F238E27FC236}">
                <a16:creationId xmlns:a16="http://schemas.microsoft.com/office/drawing/2014/main" id="{3F288CED-210E-9CCB-C8FB-FBD62C71880F}"/>
              </a:ext>
            </a:extLst>
          </p:cNvPr>
          <p:cNvSpPr>
            <a:spLocks noGrp="1"/>
          </p:cNvSpPr>
          <p:nvPr>
            <p:ph type="sldNum" sz="quarter" idx="12"/>
          </p:nvPr>
        </p:nvSpPr>
        <p:spPr/>
        <p:txBody>
          <a:bodyPr/>
          <a:lstStyle/>
          <a:p>
            <a:pPr>
              <a:defRPr/>
            </a:pPr>
            <a:fld id="{804CA945-C2D4-463E-80F8-2BC35AD057E7}" type="slidenum">
              <a:rPr lang="en-GB" smtClean="0"/>
              <a:pPr>
                <a:defRPr/>
              </a:pPr>
              <a:t>41</a:t>
            </a:fld>
            <a:endParaRPr lang="en-GB"/>
          </a:p>
        </p:txBody>
      </p:sp>
      <p:sp>
        <p:nvSpPr>
          <p:cNvPr id="4" name="Footer Placeholder 3">
            <a:extLst>
              <a:ext uri="{FF2B5EF4-FFF2-40B4-BE49-F238E27FC236}">
                <a16:creationId xmlns:a16="http://schemas.microsoft.com/office/drawing/2014/main" id="{88F6CB6B-AA88-8100-9557-6E250A331A7B}"/>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14435218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5531E56-64A4-AE02-5DE5-D4F2B44DBA08}"/>
              </a:ext>
            </a:extLst>
          </p:cNvPr>
          <p:cNvSpPr>
            <a:spLocks noGrp="1"/>
          </p:cNvSpPr>
          <p:nvPr>
            <p:ph idx="1"/>
          </p:nvPr>
        </p:nvSpPr>
        <p:spPr/>
        <p:txBody>
          <a:bodyPr/>
          <a:lstStyle/>
          <a:p>
            <a:pPr marL="342900"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Tell your surgeon and preoperative assessment team all the medications you are on including your biologic drugs, even if these are only by infusion.</a:t>
            </a:r>
          </a:p>
          <a:p>
            <a:pPr marL="342900"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Depending on the surgery you are having, you may be advised to stop these medications prior to surgery</a:t>
            </a:r>
            <a:endParaRPr lang="en-GB" sz="1800">
              <a:solidFill>
                <a:srgbClr val="FF0000"/>
              </a:solidFill>
              <a:latin typeface="Arial" panose="020B0604020202020204" pitchFamily="34" charset="0"/>
              <a:ea typeface="Segoe UI" pitchFamily="34" charset="0"/>
              <a:cs typeface="Arial" panose="020B0604020202020204" pitchFamily="34" charset="0"/>
            </a:endParaRPr>
          </a:p>
          <a:p>
            <a:pPr lvl="1"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For rituximab: operation is ideally 3-6 months after last infusion</a:t>
            </a:r>
          </a:p>
          <a:p>
            <a:pPr lvl="1"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For JAK inhibitors: stop 4 days before operation</a:t>
            </a:r>
          </a:p>
          <a:p>
            <a:pPr lvl="1"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For anti-TNF, anti-IL 6 and anti-CD40, skip one dose and have operation one week after the skip dose (</a:t>
            </a:r>
            <a:r>
              <a:rPr lang="en-GB" sz="1800">
                <a:solidFill>
                  <a:schemeClr val="accent1">
                    <a:lumMod val="50000"/>
                  </a:schemeClr>
                </a:solidFill>
                <a:latin typeface="Arial" panose="020B0604020202020204" pitchFamily="34" charset="0"/>
                <a:cs typeface="Arial" panose="020B0604020202020204" pitchFamily="34" charset="0"/>
              </a:rPr>
              <a:t>see the table on the next slide). </a:t>
            </a:r>
          </a:p>
          <a:p>
            <a:pPr>
              <a:spcAft>
                <a:spcPts val="600"/>
              </a:spcAft>
              <a:buFont typeface="Arial" pitchFamily="34" charset="0"/>
              <a:buChar char="•"/>
            </a:pPr>
            <a:r>
              <a:rPr lang="en-GB" sz="1800">
                <a:solidFill>
                  <a:schemeClr val="accent1">
                    <a:lumMod val="50000"/>
                  </a:schemeClr>
                </a:solidFill>
                <a:latin typeface="Arial" panose="020B0604020202020204" pitchFamily="34" charset="0"/>
                <a:cs typeface="Arial" panose="020B0604020202020204" pitchFamily="34" charset="0"/>
              </a:rPr>
              <a:t>If you need emergency surgery inform the surgeon what medication you are on and omit it until advised to restart</a:t>
            </a:r>
          </a:p>
          <a:p>
            <a:pPr marL="342900" indent="-342900">
              <a:spcAft>
                <a:spcPts val="600"/>
              </a:spcAft>
              <a:buFont typeface="Arial" pitchFamily="34" charset="0"/>
              <a:buChar char="•"/>
            </a:pPr>
            <a:r>
              <a:rPr lang="en-GB" sz="1800">
                <a:solidFill>
                  <a:schemeClr val="accent1">
                    <a:lumMod val="50000"/>
                  </a:schemeClr>
                </a:solidFill>
                <a:latin typeface="Arial" panose="020B0604020202020204" pitchFamily="34" charset="0"/>
                <a:ea typeface="Segoe UI" pitchFamily="34" charset="0"/>
                <a:cs typeface="Arial" panose="020B0604020202020204" pitchFamily="34" charset="0"/>
              </a:rPr>
              <a:t>Your surgeon /rheumatologist should advise when to restart but usually this is after evidence of good wound healing, stitches have been removed and no signs of infection (usually around 2 weeks after operation). </a:t>
            </a:r>
          </a:p>
        </p:txBody>
      </p:sp>
      <p:sp>
        <p:nvSpPr>
          <p:cNvPr id="7" name="Title 1">
            <a:extLst>
              <a:ext uri="{FF2B5EF4-FFF2-40B4-BE49-F238E27FC236}">
                <a16:creationId xmlns:a16="http://schemas.microsoft.com/office/drawing/2014/main" id="{A10172D7-BF21-3626-2E24-92069E23DFD5}"/>
              </a:ext>
            </a:extLst>
          </p:cNvPr>
          <p:cNvSpPr txBox="1">
            <a:spLocks/>
          </p:cNvSpPr>
          <p:nvPr/>
        </p:nvSpPr>
        <p:spPr>
          <a:xfrm>
            <a:off x="457200" y="248765"/>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a:ln>
                  <a:noFill/>
                </a:ln>
                <a:solidFill>
                  <a:prstClr val="white"/>
                </a:solidFill>
                <a:effectLst/>
                <a:uLnTx/>
                <a:uFillTx/>
                <a:latin typeface="Arial" panose="020B0604020202020204" pitchFamily="34" charset="0"/>
                <a:ea typeface="Segoe UI" pitchFamily="34" charset="0"/>
                <a:cs typeface="Arial" panose="020B0604020202020204" pitchFamily="34" charset="0"/>
              </a:rPr>
              <a:t>What do I do if I need surgery?</a:t>
            </a:r>
          </a:p>
        </p:txBody>
      </p:sp>
      <p:sp>
        <p:nvSpPr>
          <p:cNvPr id="2" name="Footer Placeholder 1">
            <a:extLst>
              <a:ext uri="{FF2B5EF4-FFF2-40B4-BE49-F238E27FC236}">
                <a16:creationId xmlns:a16="http://schemas.microsoft.com/office/drawing/2014/main" id="{A0DADF8C-B0E8-FC72-BEA1-1D756331CF3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3" name="Slide Number Placeholder 2">
            <a:extLst>
              <a:ext uri="{FF2B5EF4-FFF2-40B4-BE49-F238E27FC236}">
                <a16:creationId xmlns:a16="http://schemas.microsoft.com/office/drawing/2014/main" id="{15646722-03E3-2A0E-E90F-AB4D86AA9174}"/>
              </a:ext>
            </a:extLst>
          </p:cNvPr>
          <p:cNvSpPr>
            <a:spLocks noGrp="1"/>
          </p:cNvSpPr>
          <p:nvPr>
            <p:ph type="sldNum" sz="quarter" idx="12"/>
          </p:nvPr>
        </p:nvSpPr>
        <p:spPr/>
        <p:txBody>
          <a:bodyPr/>
          <a:lstStyle/>
          <a:p>
            <a:pPr>
              <a:defRPr/>
            </a:pPr>
            <a:fld id="{68EFAA53-B5B7-4425-9958-868BAA75E838}" type="slidenum">
              <a:rPr lang="en-GB" smtClean="0"/>
              <a:pPr>
                <a:defRPr/>
              </a:pPr>
              <a:t>42</a:t>
            </a:fld>
            <a:endParaRPr lang="en-GB"/>
          </a:p>
        </p:txBody>
      </p:sp>
    </p:spTree>
    <p:extLst>
      <p:ext uri="{BB962C8B-B14F-4D97-AF65-F5344CB8AC3E}">
        <p14:creationId xmlns:p14="http://schemas.microsoft.com/office/powerpoint/2010/main" val="31432868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0C796-7D06-CFF6-B481-0BEC3292B654}"/>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BDC00A3E-773A-D940-1DC4-DB713180F577}"/>
              </a:ext>
            </a:extLst>
          </p:cNvPr>
          <p:cNvSpPr txBox="1">
            <a:spLocks/>
          </p:cNvSpPr>
          <p:nvPr/>
        </p:nvSpPr>
        <p:spPr>
          <a:xfrm>
            <a:off x="457200" y="248765"/>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kumimoji="0" lang="en-US" sz="2800" b="0" i="0" u="none" strike="noStrike" kern="1200" cap="none" spc="0" normalizeH="0" baseline="0" noProof="0">
                <a:ln>
                  <a:noFill/>
                </a:ln>
                <a:solidFill>
                  <a:srgbClr val="FFFFFF"/>
                </a:solidFill>
                <a:effectLst/>
                <a:uLnTx/>
                <a:uFillTx/>
                <a:latin typeface="Calibri"/>
                <a:ea typeface="+mj-ea"/>
                <a:cs typeface="+mj-cs"/>
              </a:rPr>
              <a:t>A guide to when to stop Biologic or </a:t>
            </a:r>
            <a:r>
              <a:rPr kumimoji="0" lang="en-US" sz="2800" b="0" i="0" u="none" strike="noStrike" kern="1200" cap="none" spc="0" normalizeH="0" baseline="0" noProof="0" err="1">
                <a:ln>
                  <a:noFill/>
                </a:ln>
                <a:solidFill>
                  <a:srgbClr val="FFFFFF"/>
                </a:solidFill>
                <a:effectLst/>
                <a:uLnTx/>
                <a:uFillTx/>
                <a:latin typeface="Calibri"/>
                <a:ea typeface="+mj-ea"/>
                <a:cs typeface="+mj-cs"/>
              </a:rPr>
              <a:t>TsDMARD</a:t>
            </a:r>
            <a:r>
              <a:rPr kumimoji="0" lang="en-US" sz="2800" b="0" i="0" u="none" strike="noStrike" kern="1200" cap="none" spc="0" normalizeH="0" baseline="0" noProof="0">
                <a:ln>
                  <a:noFill/>
                </a:ln>
                <a:solidFill>
                  <a:srgbClr val="FFFFFF"/>
                </a:solidFill>
                <a:effectLst/>
                <a:uLnTx/>
                <a:uFillTx/>
                <a:latin typeface="Calibri"/>
                <a:ea typeface="+mj-ea"/>
                <a:cs typeface="+mj-cs"/>
              </a:rPr>
              <a:t> before having elective </a:t>
            </a:r>
            <a:r>
              <a:rPr kumimoji="0" lang="en-US" sz="2800" b="0" i="0" u="none" strike="noStrike" kern="1200" cap="none" spc="0" normalizeH="0" baseline="0" noProof="0" err="1">
                <a:ln>
                  <a:noFill/>
                </a:ln>
                <a:solidFill>
                  <a:srgbClr val="FFFFFF"/>
                </a:solidFill>
                <a:effectLst/>
                <a:uLnTx/>
                <a:uFillTx/>
                <a:latin typeface="Calibri"/>
                <a:ea typeface="+mj-ea"/>
                <a:cs typeface="+mj-cs"/>
              </a:rPr>
              <a:t>orthopaedic</a:t>
            </a:r>
            <a:r>
              <a:rPr kumimoji="0" lang="en-US" sz="2800" b="0" i="0" u="none" strike="noStrike" kern="1200" cap="none" spc="0" normalizeH="0" baseline="0" noProof="0">
                <a:ln>
                  <a:noFill/>
                </a:ln>
                <a:solidFill>
                  <a:srgbClr val="FFFFFF"/>
                </a:solidFill>
                <a:effectLst/>
                <a:uLnTx/>
                <a:uFillTx/>
                <a:latin typeface="Calibri"/>
                <a:ea typeface="+mj-ea"/>
                <a:cs typeface="+mj-cs"/>
              </a:rPr>
              <a:t> surgery ?</a:t>
            </a:r>
          </a:p>
        </p:txBody>
      </p:sp>
      <p:graphicFrame>
        <p:nvGraphicFramePr>
          <p:cNvPr id="2" name="Table 1">
            <a:extLst>
              <a:ext uri="{FF2B5EF4-FFF2-40B4-BE49-F238E27FC236}">
                <a16:creationId xmlns:a16="http://schemas.microsoft.com/office/drawing/2014/main" id="{78BFD230-25CC-11D7-59BE-6CEDD2A76583}"/>
              </a:ext>
            </a:extLst>
          </p:cNvPr>
          <p:cNvGraphicFramePr>
            <a:graphicFrameLocks noGrp="1"/>
          </p:cNvGraphicFramePr>
          <p:nvPr>
            <p:extLst>
              <p:ext uri="{D42A27DB-BD31-4B8C-83A1-F6EECF244321}">
                <p14:modId xmlns:p14="http://schemas.microsoft.com/office/powerpoint/2010/main" val="339203845"/>
              </p:ext>
            </p:extLst>
          </p:nvPr>
        </p:nvGraphicFramePr>
        <p:xfrm>
          <a:off x="455109" y="1700808"/>
          <a:ext cx="8195873" cy="4655546"/>
        </p:xfrm>
        <a:graphic>
          <a:graphicData uri="http://schemas.openxmlformats.org/drawingml/2006/table">
            <a:tbl>
              <a:tblPr firstRow="1" firstCol="1" bandRow="1">
                <a:tableStyleId>{5C22544A-7EE6-4342-B048-85BDC9FD1C3A}</a:tableStyleId>
              </a:tblPr>
              <a:tblGrid>
                <a:gridCol w="1778577">
                  <a:extLst>
                    <a:ext uri="{9D8B030D-6E8A-4147-A177-3AD203B41FA5}">
                      <a16:colId xmlns:a16="http://schemas.microsoft.com/office/drawing/2014/main" val="4161321863"/>
                    </a:ext>
                  </a:extLst>
                </a:gridCol>
                <a:gridCol w="1818153">
                  <a:extLst>
                    <a:ext uri="{9D8B030D-6E8A-4147-A177-3AD203B41FA5}">
                      <a16:colId xmlns:a16="http://schemas.microsoft.com/office/drawing/2014/main" val="2183349807"/>
                    </a:ext>
                  </a:extLst>
                </a:gridCol>
                <a:gridCol w="1791857">
                  <a:extLst>
                    <a:ext uri="{9D8B030D-6E8A-4147-A177-3AD203B41FA5}">
                      <a16:colId xmlns:a16="http://schemas.microsoft.com/office/drawing/2014/main" val="1377226871"/>
                    </a:ext>
                  </a:extLst>
                </a:gridCol>
                <a:gridCol w="2807286">
                  <a:extLst>
                    <a:ext uri="{9D8B030D-6E8A-4147-A177-3AD203B41FA5}">
                      <a16:colId xmlns:a16="http://schemas.microsoft.com/office/drawing/2014/main" val="209271068"/>
                    </a:ext>
                  </a:extLst>
                </a:gridCol>
              </a:tblGrid>
              <a:tr h="444099">
                <a:tc>
                  <a:txBody>
                    <a:bodyPr/>
                    <a:lstStyle/>
                    <a:p>
                      <a:pPr>
                        <a:lnSpc>
                          <a:spcPct val="107000"/>
                        </a:lnSpc>
                        <a:spcAft>
                          <a:spcPts val="800"/>
                        </a:spcAft>
                      </a:pPr>
                      <a:r>
                        <a:rPr lang="en-GB" sz="1200" kern="100">
                          <a:effectLst/>
                        </a:rPr>
                        <a:t>Drug</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Mode of action and disease it is used in</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Dosing interval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Recommended timing for surgery since last medication dose</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2290809509"/>
                  </a:ext>
                </a:extLst>
              </a:tr>
              <a:tr h="229632">
                <a:tc>
                  <a:txBody>
                    <a:bodyPr/>
                    <a:lstStyle/>
                    <a:p>
                      <a:pPr>
                        <a:lnSpc>
                          <a:spcPct val="107000"/>
                        </a:lnSpc>
                        <a:spcAft>
                          <a:spcPts val="800"/>
                        </a:spcAft>
                      </a:pPr>
                      <a:r>
                        <a:rPr lang="en-GB" sz="1200" kern="100">
                          <a:effectLst/>
                        </a:rPr>
                        <a:t>Etanercept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rowSpan="5">
                  <a:txBody>
                    <a:bodyPr/>
                    <a:lstStyle/>
                    <a:p>
                      <a:pPr>
                        <a:lnSpc>
                          <a:spcPct val="107000"/>
                        </a:lnSpc>
                        <a:spcAft>
                          <a:spcPts val="800"/>
                        </a:spcAft>
                      </a:pPr>
                      <a:r>
                        <a:rPr lang="en-GB" sz="1200" kern="100">
                          <a:effectLst/>
                        </a:rPr>
                        <a:t>Anti TNF inhibitors</a:t>
                      </a:r>
                    </a:p>
                    <a:p>
                      <a:pPr>
                        <a:lnSpc>
                          <a:spcPct val="107000"/>
                        </a:lnSpc>
                        <a:spcAft>
                          <a:spcPts val="800"/>
                        </a:spcAft>
                      </a:pPr>
                      <a:r>
                        <a:rPr lang="en-GB" sz="1200" kern="100">
                          <a:effectLst/>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Weekly  (sc)</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2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74847475"/>
                  </a:ext>
                </a:extLst>
              </a:tr>
              <a:tr h="229632">
                <a:tc>
                  <a:txBody>
                    <a:bodyPr/>
                    <a:lstStyle/>
                    <a:p>
                      <a:pPr>
                        <a:lnSpc>
                          <a:spcPct val="107000"/>
                        </a:lnSpc>
                        <a:spcAft>
                          <a:spcPts val="800"/>
                        </a:spcAft>
                      </a:pPr>
                      <a:r>
                        <a:rPr lang="en-GB" sz="1200" kern="100">
                          <a:effectLst/>
                        </a:rPr>
                        <a:t>Adalimumab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2 weekly (sc)</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3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620808602"/>
                  </a:ext>
                </a:extLst>
              </a:tr>
              <a:tr h="229632">
                <a:tc>
                  <a:txBody>
                    <a:bodyPr/>
                    <a:lstStyle/>
                    <a:p>
                      <a:pPr>
                        <a:lnSpc>
                          <a:spcPct val="107000"/>
                        </a:lnSpc>
                        <a:spcAft>
                          <a:spcPts val="800"/>
                        </a:spcAft>
                      </a:pPr>
                      <a:r>
                        <a:rPr lang="en-GB" sz="1200" kern="100">
                          <a:effectLst/>
                        </a:rPr>
                        <a:t>Golimumab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4 weekly (sc)</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5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62876673"/>
                  </a:ext>
                </a:extLst>
              </a:tr>
              <a:tr h="229632">
                <a:tc>
                  <a:txBody>
                    <a:bodyPr/>
                    <a:lstStyle/>
                    <a:p>
                      <a:pPr>
                        <a:lnSpc>
                          <a:spcPct val="107000"/>
                        </a:lnSpc>
                        <a:spcAft>
                          <a:spcPts val="800"/>
                        </a:spcAft>
                      </a:pPr>
                      <a:r>
                        <a:rPr lang="en-GB" sz="1200" kern="100">
                          <a:effectLst/>
                        </a:rPr>
                        <a:t>Certolizumab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2 weekly (sc)</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3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1513331277"/>
                  </a:ext>
                </a:extLst>
              </a:tr>
              <a:tr h="532506">
                <a:tc>
                  <a:txBody>
                    <a:bodyPr/>
                    <a:lstStyle/>
                    <a:p>
                      <a:pPr>
                        <a:lnSpc>
                          <a:spcPct val="107000"/>
                        </a:lnSpc>
                        <a:spcAft>
                          <a:spcPts val="800"/>
                        </a:spcAft>
                      </a:pPr>
                      <a:r>
                        <a:rPr lang="en-GB" sz="1200" kern="100">
                          <a:effectLst/>
                        </a:rPr>
                        <a:t>Infliximab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gn="just">
                        <a:lnSpc>
                          <a:spcPct val="107000"/>
                        </a:lnSpc>
                        <a:spcBef>
                          <a:spcPts val="300"/>
                        </a:spcBef>
                        <a:spcAft>
                          <a:spcPts val="300"/>
                        </a:spcAft>
                      </a:pPr>
                      <a:r>
                        <a:rPr lang="en-GB" sz="1200" kern="100">
                          <a:effectLst/>
                        </a:rPr>
                        <a:t>2 weekly (sc)</a:t>
                      </a:r>
                    </a:p>
                    <a:p>
                      <a:pPr algn="just">
                        <a:lnSpc>
                          <a:spcPct val="107000"/>
                        </a:lnSpc>
                        <a:spcBef>
                          <a:spcPts val="300"/>
                        </a:spcBef>
                        <a:spcAft>
                          <a:spcPts val="300"/>
                        </a:spcAft>
                      </a:pPr>
                      <a:r>
                        <a:rPr lang="en-GB" sz="1200" kern="100">
                          <a:effectLst/>
                        </a:rPr>
                        <a:t>8 weekly (iv)</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3 weeks</a:t>
                      </a:r>
                    </a:p>
                    <a:p>
                      <a:pPr>
                        <a:lnSpc>
                          <a:spcPct val="107000"/>
                        </a:lnSpc>
                        <a:spcAft>
                          <a:spcPts val="800"/>
                        </a:spcAft>
                      </a:pPr>
                      <a:r>
                        <a:rPr lang="en-GB" sz="1200" kern="100">
                          <a:effectLst/>
                        </a:rPr>
                        <a:t>9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3338839641"/>
                  </a:ext>
                </a:extLst>
              </a:tr>
              <a:tr h="488303">
                <a:tc>
                  <a:txBody>
                    <a:bodyPr/>
                    <a:lstStyle/>
                    <a:p>
                      <a:pPr>
                        <a:lnSpc>
                          <a:spcPct val="107000"/>
                        </a:lnSpc>
                        <a:spcAft>
                          <a:spcPts val="800"/>
                        </a:spcAft>
                      </a:pPr>
                      <a:r>
                        <a:rPr lang="en-GB" sz="1200" kern="100">
                          <a:effectLst/>
                        </a:rPr>
                        <a:t>Tocilizumab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rowSpan="2">
                  <a:txBody>
                    <a:bodyPr/>
                    <a:lstStyle/>
                    <a:p>
                      <a:pPr>
                        <a:lnSpc>
                          <a:spcPct val="107000"/>
                        </a:lnSpc>
                        <a:spcAft>
                          <a:spcPts val="800"/>
                        </a:spcAft>
                      </a:pPr>
                      <a:r>
                        <a:rPr lang="en-GB" sz="1200" kern="100">
                          <a:effectLst/>
                        </a:rPr>
                        <a:t>IL-6 inhibitors</a:t>
                      </a:r>
                    </a:p>
                    <a:p>
                      <a:pPr>
                        <a:lnSpc>
                          <a:spcPct val="107000"/>
                        </a:lnSpc>
                        <a:spcAft>
                          <a:spcPts val="800"/>
                        </a:spcAft>
                      </a:pPr>
                      <a:r>
                        <a:rPr lang="en-GB" sz="1200" kern="100">
                          <a:effectLst/>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Weekly (sc)</a:t>
                      </a:r>
                    </a:p>
                    <a:p>
                      <a:pPr>
                        <a:lnSpc>
                          <a:spcPct val="107000"/>
                        </a:lnSpc>
                        <a:spcAft>
                          <a:spcPts val="800"/>
                        </a:spcAft>
                      </a:pPr>
                      <a:r>
                        <a:rPr lang="en-GB" sz="1200" kern="100">
                          <a:effectLst/>
                        </a:rPr>
                        <a:t>4 weekly (iv)</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2 weeks </a:t>
                      </a:r>
                    </a:p>
                    <a:p>
                      <a:pPr>
                        <a:lnSpc>
                          <a:spcPct val="107000"/>
                        </a:lnSpc>
                        <a:spcAft>
                          <a:spcPts val="800"/>
                        </a:spcAft>
                      </a:pPr>
                      <a:r>
                        <a:rPr lang="en-GB" sz="1200" kern="100">
                          <a:effectLst/>
                        </a:rPr>
                        <a:t>4 weeks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176562684"/>
                  </a:ext>
                </a:extLst>
              </a:tr>
              <a:tr h="229632">
                <a:tc>
                  <a:txBody>
                    <a:bodyPr/>
                    <a:lstStyle/>
                    <a:p>
                      <a:pPr>
                        <a:lnSpc>
                          <a:spcPct val="107000"/>
                        </a:lnSpc>
                        <a:spcAft>
                          <a:spcPts val="800"/>
                        </a:spcAft>
                      </a:pPr>
                      <a:r>
                        <a:rPr lang="en-GB" sz="1200" kern="100">
                          <a:effectLst/>
                        </a:rPr>
                        <a:t>Sarilumab</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2 weekly (sc)</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3weeks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3037432960"/>
                  </a:ext>
                </a:extLst>
              </a:tr>
              <a:tr h="561975">
                <a:tc>
                  <a:txBody>
                    <a:bodyPr/>
                    <a:lstStyle/>
                    <a:p>
                      <a:pPr>
                        <a:lnSpc>
                          <a:spcPct val="107000"/>
                        </a:lnSpc>
                        <a:spcAft>
                          <a:spcPts val="800"/>
                        </a:spcAft>
                      </a:pPr>
                      <a:r>
                        <a:rPr lang="en-GB" sz="1200" kern="100">
                          <a:effectLst/>
                        </a:rPr>
                        <a:t>Rituximab</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B cell depletion </a:t>
                      </a:r>
                    </a:p>
                    <a:p>
                      <a:pPr>
                        <a:lnSpc>
                          <a:spcPct val="107000"/>
                        </a:lnSpc>
                        <a:spcAft>
                          <a:spcPts val="800"/>
                        </a:spcAft>
                      </a:pPr>
                      <a:r>
                        <a:rPr lang="en-GB" sz="1200" kern="100">
                          <a:effectLst/>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Adhoc iv typically 6 monthly</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3-6 months post treatment</a:t>
                      </a:r>
                    </a:p>
                    <a:p>
                      <a:pPr>
                        <a:lnSpc>
                          <a:spcPct val="107000"/>
                        </a:lnSpc>
                        <a:spcAft>
                          <a:spcPts val="800"/>
                        </a:spcAft>
                      </a:pPr>
                      <a:r>
                        <a:rPr lang="en-GB" sz="1200" kern="100">
                          <a:effectLst/>
                        </a:rPr>
                        <a:t>(consider which is the priority)</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1887709768"/>
                  </a:ext>
                </a:extLst>
              </a:tr>
              <a:tr h="561975">
                <a:tc>
                  <a:txBody>
                    <a:bodyPr/>
                    <a:lstStyle/>
                    <a:p>
                      <a:pPr>
                        <a:lnSpc>
                          <a:spcPct val="107000"/>
                        </a:lnSpc>
                        <a:spcAft>
                          <a:spcPts val="800"/>
                        </a:spcAft>
                      </a:pPr>
                      <a:r>
                        <a:rPr lang="en-GB" sz="1200" kern="100">
                          <a:effectLst/>
                        </a:rPr>
                        <a:t>Abatacept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Inhibits T cell activation</a:t>
                      </a:r>
                    </a:p>
                    <a:p>
                      <a:pPr>
                        <a:lnSpc>
                          <a:spcPct val="107000"/>
                        </a:lnSpc>
                        <a:spcAft>
                          <a:spcPts val="800"/>
                        </a:spcAft>
                      </a:pPr>
                      <a:r>
                        <a:rPr lang="en-GB" sz="1200" kern="100">
                          <a:effectLst/>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Weekly (sc)</a:t>
                      </a:r>
                    </a:p>
                    <a:p>
                      <a:pPr>
                        <a:lnSpc>
                          <a:spcPct val="107000"/>
                        </a:lnSpc>
                        <a:spcAft>
                          <a:spcPts val="800"/>
                        </a:spcAft>
                      </a:pPr>
                      <a:r>
                        <a:rPr lang="en-GB" sz="1200" kern="100">
                          <a:effectLst/>
                        </a:rPr>
                        <a:t>Monthly (iv)</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gn="just">
                        <a:lnSpc>
                          <a:spcPct val="107000"/>
                        </a:lnSpc>
                        <a:spcBef>
                          <a:spcPts val="300"/>
                        </a:spcBef>
                        <a:spcAft>
                          <a:spcPts val="300"/>
                        </a:spcAft>
                      </a:pPr>
                      <a:r>
                        <a:rPr lang="en-GB" sz="1200" kern="100">
                          <a:effectLst/>
                        </a:rPr>
                        <a:t>2weeks </a:t>
                      </a:r>
                    </a:p>
                    <a:p>
                      <a:pPr>
                        <a:lnSpc>
                          <a:spcPct val="107000"/>
                        </a:lnSpc>
                        <a:spcAft>
                          <a:spcPts val="800"/>
                        </a:spcAft>
                      </a:pPr>
                      <a:r>
                        <a:rPr lang="en-GB" sz="1200" kern="100">
                          <a:effectLst/>
                        </a:rPr>
                        <a:t>5 weeks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1983548137"/>
                  </a:ext>
                </a:extLst>
              </a:tr>
              <a:tr h="229632">
                <a:tc>
                  <a:txBody>
                    <a:bodyPr/>
                    <a:lstStyle/>
                    <a:p>
                      <a:pPr>
                        <a:lnSpc>
                          <a:spcPct val="107000"/>
                        </a:lnSpc>
                        <a:spcAft>
                          <a:spcPts val="800"/>
                        </a:spcAft>
                      </a:pPr>
                      <a:r>
                        <a:rPr lang="en-GB" sz="1200" kern="100">
                          <a:effectLst/>
                        </a:rPr>
                        <a:t>Baricitinib</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rowSpan="4">
                  <a:txBody>
                    <a:bodyPr/>
                    <a:lstStyle/>
                    <a:p>
                      <a:pPr>
                        <a:lnSpc>
                          <a:spcPct val="107000"/>
                        </a:lnSpc>
                        <a:spcAft>
                          <a:spcPts val="800"/>
                        </a:spcAft>
                      </a:pPr>
                      <a:r>
                        <a:rPr lang="en-GB" sz="1200" kern="100">
                          <a:effectLst/>
                        </a:rPr>
                        <a:t>JAK inhibitors</a:t>
                      </a:r>
                    </a:p>
                    <a:p>
                      <a:pPr>
                        <a:lnSpc>
                          <a:spcPct val="107000"/>
                        </a:lnSpc>
                        <a:spcAft>
                          <a:spcPts val="800"/>
                        </a:spcAft>
                      </a:pPr>
                      <a:r>
                        <a:rPr lang="en-GB" sz="1200" kern="100">
                          <a:effectLst/>
                        </a:rPr>
                        <a:t>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a:txBody>
                    <a:bodyPr/>
                    <a:lstStyle/>
                    <a:p>
                      <a:pPr>
                        <a:lnSpc>
                          <a:spcPct val="107000"/>
                        </a:lnSpc>
                        <a:spcAft>
                          <a:spcPts val="800"/>
                        </a:spcAft>
                      </a:pPr>
                      <a:r>
                        <a:rPr lang="en-GB" sz="1200" kern="100">
                          <a:effectLst/>
                        </a:rPr>
                        <a:t>Daily oral</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rowSpan="4">
                  <a:txBody>
                    <a:bodyPr/>
                    <a:lstStyle/>
                    <a:p>
                      <a:pPr>
                        <a:lnSpc>
                          <a:spcPct val="107000"/>
                        </a:lnSpc>
                        <a:spcAft>
                          <a:spcPts val="800"/>
                        </a:spcAft>
                      </a:pPr>
                      <a:r>
                        <a:rPr lang="en-GB" sz="1200" kern="100">
                          <a:effectLst/>
                        </a:rPr>
                        <a:t>4 days</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extLst>
                  <a:ext uri="{0D108BD9-81ED-4DB2-BD59-A6C34878D82A}">
                    <a16:rowId xmlns:a16="http://schemas.microsoft.com/office/drawing/2014/main" val="1686437310"/>
                  </a:ext>
                </a:extLst>
              </a:tr>
              <a:tr h="229632">
                <a:tc>
                  <a:txBody>
                    <a:bodyPr/>
                    <a:lstStyle/>
                    <a:p>
                      <a:pPr>
                        <a:lnSpc>
                          <a:spcPct val="107000"/>
                        </a:lnSpc>
                        <a:spcAft>
                          <a:spcPts val="800"/>
                        </a:spcAft>
                      </a:pPr>
                      <a:r>
                        <a:rPr lang="en-GB" sz="1200" kern="100">
                          <a:effectLst/>
                        </a:rPr>
                        <a:t>Upadacitinib </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Daily oral</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extLst>
                  <a:ext uri="{0D108BD9-81ED-4DB2-BD59-A6C34878D82A}">
                    <a16:rowId xmlns:a16="http://schemas.microsoft.com/office/drawing/2014/main" val="2364166411"/>
                  </a:ext>
                </a:extLst>
              </a:tr>
              <a:tr h="229632">
                <a:tc>
                  <a:txBody>
                    <a:bodyPr/>
                    <a:lstStyle/>
                    <a:p>
                      <a:pPr>
                        <a:lnSpc>
                          <a:spcPct val="107000"/>
                        </a:lnSpc>
                        <a:spcAft>
                          <a:spcPts val="800"/>
                        </a:spcAft>
                      </a:pPr>
                      <a:r>
                        <a:rPr lang="en-GB" sz="1200" kern="100">
                          <a:effectLst/>
                        </a:rPr>
                        <a:t>Filgotiinib</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200" kern="100">
                          <a:effectLst/>
                        </a:rPr>
                        <a:t>Daily oral</a:t>
                      </a:r>
                      <a:endParaRPr lang="en-GB"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extLst>
                  <a:ext uri="{0D108BD9-81ED-4DB2-BD59-A6C34878D82A}">
                    <a16:rowId xmlns:a16="http://schemas.microsoft.com/office/drawing/2014/main" val="4288862387"/>
                  </a:ext>
                </a:extLst>
              </a:tr>
              <a:tr h="229632">
                <a:tc>
                  <a:txBody>
                    <a:bodyPr/>
                    <a:lstStyle/>
                    <a:p>
                      <a:pPr>
                        <a:lnSpc>
                          <a:spcPct val="107000"/>
                        </a:lnSpc>
                        <a:spcAft>
                          <a:spcPts val="800"/>
                        </a:spcAft>
                      </a:pPr>
                      <a:r>
                        <a:rPr lang="en-GB" sz="1100" kern="100">
                          <a:effectLst/>
                        </a:rPr>
                        <a:t>Tofacitinib</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tc>
                  <a:txBody>
                    <a:bodyPr/>
                    <a:lstStyle/>
                    <a:p>
                      <a:pPr>
                        <a:lnSpc>
                          <a:spcPct val="107000"/>
                        </a:lnSpc>
                        <a:spcAft>
                          <a:spcPts val="800"/>
                        </a:spcAft>
                      </a:pPr>
                      <a:r>
                        <a:rPr lang="en-GB" sz="1100" kern="100">
                          <a:effectLst/>
                        </a:rPr>
                        <a:t>Daily oral</a:t>
                      </a:r>
                      <a:endParaRPr lang="en-GB"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5590" marR="65590" marT="0" marB="0"/>
                </a:tc>
                <a:tc vMerge="1">
                  <a:txBody>
                    <a:bodyPr/>
                    <a:lstStyle/>
                    <a:p>
                      <a:endParaRPr lang="en-GB"/>
                    </a:p>
                  </a:txBody>
                  <a:tcPr/>
                </a:tc>
                <a:extLst>
                  <a:ext uri="{0D108BD9-81ED-4DB2-BD59-A6C34878D82A}">
                    <a16:rowId xmlns:a16="http://schemas.microsoft.com/office/drawing/2014/main" val="1241803945"/>
                  </a:ext>
                </a:extLst>
              </a:tr>
            </a:tbl>
          </a:graphicData>
        </a:graphic>
      </p:graphicFrame>
      <p:sp>
        <p:nvSpPr>
          <p:cNvPr id="3" name="Footer Placeholder 2">
            <a:extLst>
              <a:ext uri="{FF2B5EF4-FFF2-40B4-BE49-F238E27FC236}">
                <a16:creationId xmlns:a16="http://schemas.microsoft.com/office/drawing/2014/main" id="{2412B257-6ADC-2AE2-85AE-067F2630BDB2}"/>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8819453D-F24B-8772-5B3E-C1D57C27A012}"/>
              </a:ext>
            </a:extLst>
          </p:cNvPr>
          <p:cNvSpPr>
            <a:spLocks noGrp="1"/>
          </p:cNvSpPr>
          <p:nvPr>
            <p:ph type="sldNum" sz="quarter" idx="12"/>
          </p:nvPr>
        </p:nvSpPr>
        <p:spPr/>
        <p:txBody>
          <a:bodyPr/>
          <a:lstStyle/>
          <a:p>
            <a:pPr>
              <a:defRPr/>
            </a:pPr>
            <a:fld id="{68EFAA53-B5B7-4425-9958-868BAA75E838}" type="slidenum">
              <a:rPr lang="en-GB" smtClean="0"/>
              <a:pPr>
                <a:defRPr/>
              </a:pPr>
              <a:t>43</a:t>
            </a:fld>
            <a:endParaRPr lang="en-GB"/>
          </a:p>
        </p:txBody>
      </p:sp>
    </p:spTree>
    <p:extLst>
      <p:ext uri="{BB962C8B-B14F-4D97-AF65-F5344CB8AC3E}">
        <p14:creationId xmlns:p14="http://schemas.microsoft.com/office/powerpoint/2010/main" val="3496747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8044-E5E3-0C5D-F41B-6C11387C0252}"/>
              </a:ext>
            </a:extLst>
          </p:cNvPr>
          <p:cNvSpPr>
            <a:spLocks noGrp="1"/>
          </p:cNvSpPr>
          <p:nvPr>
            <p:ph idx="1"/>
          </p:nvPr>
        </p:nvSpPr>
        <p:spPr>
          <a:xfrm>
            <a:off x="457200" y="1600200"/>
            <a:ext cx="8229600" cy="4349080"/>
          </a:xfrm>
        </p:spPr>
        <p:txBody>
          <a:bodyPr/>
          <a:lstStyle/>
          <a:p>
            <a:pPr marL="0" indent="0" algn="just" eaLnBrk="1" hangingPunct="1">
              <a:spcBef>
                <a:spcPts val="0"/>
              </a:spcBef>
              <a:buNone/>
            </a:pPr>
            <a:r>
              <a:rPr lang="en-GB" sz="1800">
                <a:solidFill>
                  <a:schemeClr val="accent6">
                    <a:lumMod val="75000"/>
                  </a:schemeClr>
                </a:solidFill>
                <a:latin typeface="Arial"/>
                <a:ea typeface="Segoe UI" pitchFamily="34" charset="0"/>
                <a:cs typeface="Arial"/>
              </a:rPr>
              <a:t>Women:</a:t>
            </a:r>
            <a:r>
              <a:rPr lang="en-GB" sz="1800">
                <a:solidFill>
                  <a:schemeClr val="accent1">
                    <a:lumMod val="50000"/>
                  </a:schemeClr>
                </a:solidFill>
                <a:latin typeface="Arial"/>
                <a:ea typeface="Segoe UI" pitchFamily="34" charset="0"/>
                <a:cs typeface="Arial"/>
              </a:rPr>
              <a:t> </a:t>
            </a:r>
            <a:endParaRPr lang="en-GB" sz="18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lgn="just" eaLnBrk="1" hangingPunct="1">
              <a:spcBef>
                <a:spcPts val="0"/>
              </a:spcBef>
            </a:pPr>
            <a:r>
              <a:rPr lang="en-GB" sz="1800">
                <a:solidFill>
                  <a:schemeClr val="accent1">
                    <a:lumMod val="50000"/>
                  </a:schemeClr>
                </a:solidFill>
                <a:latin typeface="Arial"/>
                <a:ea typeface="Segoe UI" pitchFamily="34" charset="0"/>
                <a:cs typeface="Arial"/>
              </a:rPr>
              <a:t>If you are planning a pregnancy, discuss this early on with your rheumatology team, ideally before you conceive.</a:t>
            </a:r>
          </a:p>
          <a:p>
            <a:pPr algn="just" eaLnBrk="1" hangingPunct="1">
              <a:spcBef>
                <a:spcPts val="0"/>
              </a:spcBef>
            </a:pPr>
            <a:r>
              <a:rPr lang="en-GB" sz="1800">
                <a:solidFill>
                  <a:schemeClr val="accent1">
                    <a:lumMod val="50000"/>
                  </a:schemeClr>
                </a:solidFill>
                <a:latin typeface="Arial"/>
                <a:ea typeface="Segoe UI" pitchFamily="34" charset="0"/>
                <a:cs typeface="Arial"/>
              </a:rPr>
              <a:t>We would normally take into consideration potential of pregnancy when planning for biologic treatment</a:t>
            </a:r>
          </a:p>
          <a:p>
            <a:pPr algn="just" eaLnBrk="1" hangingPunct="1">
              <a:spcBef>
                <a:spcPts val="0"/>
              </a:spcBef>
            </a:pPr>
            <a:r>
              <a:rPr lang="en-GB" sz="1800">
                <a:solidFill>
                  <a:schemeClr val="accent1">
                    <a:lumMod val="50000"/>
                  </a:schemeClr>
                </a:solidFill>
                <a:latin typeface="Arial"/>
                <a:ea typeface="Segoe UI" pitchFamily="34" charset="0"/>
                <a:cs typeface="Arial"/>
              </a:rPr>
              <a:t>With some biologic drugs, it is safe to continue at least part way into pregnancy, but other drugs you need to stop before considering getting pregnant.</a:t>
            </a:r>
          </a:p>
          <a:p>
            <a:pPr algn="just" eaLnBrk="1" hangingPunct="1">
              <a:spcBef>
                <a:spcPts val="0"/>
              </a:spcBef>
            </a:pPr>
            <a:endParaRPr lang="en-GB" sz="1800">
              <a:solidFill>
                <a:schemeClr val="accent6">
                  <a:lumMod val="75000"/>
                </a:schemeClr>
              </a:solidFill>
              <a:latin typeface="Arial" panose="020B0604020202020204" pitchFamily="34" charset="0"/>
              <a:ea typeface="Segoe UI" pitchFamily="34" charset="0"/>
              <a:cs typeface="Arial" panose="020B0604020202020204" pitchFamily="34" charset="0"/>
            </a:endParaRPr>
          </a:p>
          <a:p>
            <a:pPr marL="0" indent="0" algn="just" eaLnBrk="1" hangingPunct="1">
              <a:spcBef>
                <a:spcPts val="0"/>
              </a:spcBef>
              <a:buNone/>
            </a:pPr>
            <a:r>
              <a:rPr lang="en-GB" sz="1800">
                <a:solidFill>
                  <a:schemeClr val="accent6">
                    <a:lumMod val="75000"/>
                  </a:schemeClr>
                </a:solidFill>
                <a:latin typeface="Arial"/>
                <a:ea typeface="Segoe UI" pitchFamily="34" charset="0"/>
                <a:cs typeface="Arial"/>
              </a:rPr>
              <a:t>Men:</a:t>
            </a:r>
            <a:r>
              <a:rPr lang="en-GB" sz="1800" b="1">
                <a:solidFill>
                  <a:schemeClr val="accent6">
                    <a:lumMod val="75000"/>
                  </a:schemeClr>
                </a:solidFill>
                <a:latin typeface="Arial"/>
                <a:ea typeface="Segoe UI" pitchFamily="34" charset="0"/>
                <a:cs typeface="Arial"/>
              </a:rPr>
              <a:t> </a:t>
            </a:r>
            <a:endParaRPr lang="en-GB" sz="1800" b="1">
              <a:solidFill>
                <a:schemeClr val="accent6">
                  <a:lumMod val="75000"/>
                </a:schemeClr>
              </a:solidFill>
              <a:latin typeface="Arial" panose="020B0604020202020204" pitchFamily="34" charset="0"/>
              <a:ea typeface="Segoe UI" pitchFamily="34" charset="0"/>
              <a:cs typeface="Arial" panose="020B0604020202020204" pitchFamily="34" charset="0"/>
            </a:endParaRPr>
          </a:p>
          <a:p>
            <a:pPr algn="just" eaLnBrk="1" hangingPunct="1">
              <a:spcBef>
                <a:spcPts val="0"/>
              </a:spcBef>
            </a:pPr>
            <a:r>
              <a:rPr lang="en-GB" sz="1800">
                <a:solidFill>
                  <a:schemeClr val="accent1">
                    <a:lumMod val="50000"/>
                  </a:schemeClr>
                </a:solidFill>
                <a:latin typeface="Arial"/>
                <a:ea typeface="Segoe UI" pitchFamily="34" charset="0"/>
                <a:cs typeface="Arial"/>
              </a:rPr>
              <a:t>For men wishing to father children, there does not appear to be a risk with infliximab, etanercept, adalimumab, certolizumab and golimumab but there is little information on the other drugs. No special precautions are needed as recent evidence suggests methotrexate does not need to be stopped in men. Please just check with us.</a:t>
            </a:r>
          </a:p>
        </p:txBody>
      </p:sp>
      <p:sp>
        <p:nvSpPr>
          <p:cNvPr id="5" name="Title 1">
            <a:extLst>
              <a:ext uri="{FF2B5EF4-FFF2-40B4-BE49-F238E27FC236}">
                <a16:creationId xmlns:a16="http://schemas.microsoft.com/office/drawing/2014/main" id="{7A1A61E7-CD50-BE38-DEB7-5663FDE6629D}"/>
              </a:ext>
            </a:extLst>
          </p:cNvPr>
          <p:cNvSpPr txBox="1">
            <a:spLocks noGrp="1"/>
          </p:cNvSpPr>
          <p:nvPr>
            <p:ph type="title"/>
          </p:nvPr>
        </p:nvSpPr>
        <p:spPr>
          <a:xfrm>
            <a:off x="462944" y="342107"/>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800">
                <a:solidFill>
                  <a:schemeClr val="bg1"/>
                </a:solidFill>
                <a:latin typeface="Arial" panose="020B0604020202020204" pitchFamily="34" charset="0"/>
                <a:ea typeface="Segoe UI" pitchFamily="34" charset="0"/>
                <a:cs typeface="Arial" panose="020B0604020202020204" pitchFamily="34" charset="0"/>
              </a:rPr>
              <a:t>What do I do if I am planning a baby?</a:t>
            </a:r>
          </a:p>
        </p:txBody>
      </p:sp>
      <p:sp>
        <p:nvSpPr>
          <p:cNvPr id="2" name="Footer Placeholder 1">
            <a:extLst>
              <a:ext uri="{FF2B5EF4-FFF2-40B4-BE49-F238E27FC236}">
                <a16:creationId xmlns:a16="http://schemas.microsoft.com/office/drawing/2014/main" id="{DD416F11-890C-C0A6-17F6-54BACC9C3D4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83CB2D40-C9F0-5F2A-2DA8-72C625CA5742}"/>
              </a:ext>
            </a:extLst>
          </p:cNvPr>
          <p:cNvSpPr>
            <a:spLocks noGrp="1"/>
          </p:cNvSpPr>
          <p:nvPr>
            <p:ph type="sldNum" sz="quarter" idx="12"/>
          </p:nvPr>
        </p:nvSpPr>
        <p:spPr/>
        <p:txBody>
          <a:bodyPr/>
          <a:lstStyle/>
          <a:p>
            <a:pPr>
              <a:defRPr/>
            </a:pPr>
            <a:fld id="{68EFAA53-B5B7-4425-9958-868BAA75E838}" type="slidenum">
              <a:rPr lang="en-GB" smtClean="0"/>
              <a:pPr>
                <a:defRPr/>
              </a:pPr>
              <a:t>44</a:t>
            </a:fld>
            <a:endParaRPr lang="en-GB"/>
          </a:p>
        </p:txBody>
      </p:sp>
    </p:spTree>
    <p:extLst>
      <p:ext uri="{BB962C8B-B14F-4D97-AF65-F5344CB8AC3E}">
        <p14:creationId xmlns:p14="http://schemas.microsoft.com/office/powerpoint/2010/main" val="31118077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A3107C-D203-B279-0994-3AE1FBB38C9F}"/>
              </a:ext>
            </a:extLst>
          </p:cNvPr>
          <p:cNvSpPr>
            <a:spLocks noGrp="1"/>
          </p:cNvSpPr>
          <p:nvPr>
            <p:ph idx="1"/>
          </p:nvPr>
        </p:nvSpPr>
        <p:spPr/>
        <p:txBody>
          <a:bodyPr/>
          <a:lstStyle/>
          <a:p>
            <a:pPr marL="0" indent="0" algn="just" eaLnBrk="1" hangingPunct="1">
              <a:lnSpc>
                <a:spcPct val="150000"/>
              </a:lnSpc>
              <a:buNone/>
            </a:pPr>
            <a:r>
              <a:rPr lang="en-GB" sz="2000">
                <a:solidFill>
                  <a:schemeClr val="accent6">
                    <a:lumMod val="75000"/>
                  </a:schemeClr>
                </a:solidFill>
                <a:latin typeface="Arial" panose="020B0604020202020204" pitchFamily="34" charset="0"/>
                <a:cs typeface="Arial" panose="020B0604020202020204" pitchFamily="34" charset="0"/>
              </a:rPr>
              <a:t>What if I unexpectedly find out I am pregnant? </a:t>
            </a:r>
          </a:p>
          <a:p>
            <a:pPr algn="just" eaLnBrk="1" hangingPunct="1">
              <a:spcBef>
                <a:spcPts val="600"/>
              </a:spcBef>
              <a:spcAft>
                <a:spcPts val="600"/>
              </a:spcAft>
            </a:pPr>
            <a:r>
              <a:rPr lang="en-GB" sz="1800">
                <a:solidFill>
                  <a:schemeClr val="accent1">
                    <a:lumMod val="50000"/>
                  </a:schemeClr>
                </a:solidFill>
                <a:latin typeface="Arial" panose="020B0604020202020204" pitchFamily="34" charset="0"/>
                <a:cs typeface="Arial" panose="020B0604020202020204" pitchFamily="34" charset="0"/>
              </a:rPr>
              <a:t>Don’t worry! But contact your rheumatology team who will be able to advise you further. Most pregnancies in women who received a biologic at conception have had normal outcomes with no increased risk of birth defects.</a:t>
            </a:r>
          </a:p>
          <a:p>
            <a:pPr marL="0" indent="0" algn="just" eaLnBrk="1" hangingPunct="1">
              <a:lnSpc>
                <a:spcPct val="150000"/>
              </a:lnSpc>
              <a:buNone/>
            </a:pPr>
            <a:r>
              <a:rPr lang="en-GB" sz="2000">
                <a:solidFill>
                  <a:schemeClr val="accent6">
                    <a:lumMod val="75000"/>
                  </a:schemeClr>
                </a:solidFill>
                <a:latin typeface="Arial" panose="020B0604020202020204" pitchFamily="34" charset="0"/>
                <a:cs typeface="Arial" panose="020B0604020202020204" pitchFamily="34" charset="0"/>
              </a:rPr>
              <a:t>Can I breastfeed on biologics? </a:t>
            </a:r>
          </a:p>
          <a:p>
            <a:pPr algn="just" eaLnBrk="1" hangingPunct="1">
              <a:spcBef>
                <a:spcPts val="600"/>
              </a:spcBef>
              <a:spcAft>
                <a:spcPts val="600"/>
              </a:spcAft>
            </a:pPr>
            <a:r>
              <a:rPr lang="en-GB" sz="1800">
                <a:solidFill>
                  <a:schemeClr val="accent1">
                    <a:lumMod val="50000"/>
                  </a:schemeClr>
                </a:solidFill>
                <a:latin typeface="Arial" panose="020B0604020202020204" pitchFamily="34" charset="0"/>
                <a:cs typeface="Arial" panose="020B0604020202020204" pitchFamily="34" charset="0"/>
              </a:rPr>
              <a:t>Based on limiting but reassuring evidence women should not be discouraged from breastfeeding on infliximab, etanercept, adalimumab, certolizumab and </a:t>
            </a:r>
            <a:r>
              <a:rPr lang="en-GB" sz="1800" err="1">
                <a:solidFill>
                  <a:schemeClr val="accent1">
                    <a:lumMod val="50000"/>
                  </a:schemeClr>
                </a:solidFill>
                <a:latin typeface="Arial" panose="020B0604020202020204" pitchFamily="34" charset="0"/>
                <a:cs typeface="Arial" panose="020B0604020202020204" pitchFamily="34" charset="0"/>
              </a:rPr>
              <a:t>goliumumab</a:t>
            </a:r>
            <a:r>
              <a:rPr lang="en-GB" sz="1800">
                <a:solidFill>
                  <a:schemeClr val="accent1">
                    <a:lumMod val="50000"/>
                  </a:schemeClr>
                </a:solidFill>
                <a:latin typeface="Arial" panose="020B0604020202020204" pitchFamily="34" charset="0"/>
                <a:cs typeface="Arial" panose="020B0604020202020204" pitchFamily="34" charset="0"/>
              </a:rPr>
              <a:t>. It appears that very little drug enters breast milk and likely even less absorbed by the baby.</a:t>
            </a:r>
          </a:p>
          <a:p>
            <a:endParaRPr lang="en-GB" sz="1600"/>
          </a:p>
        </p:txBody>
      </p:sp>
      <p:sp>
        <p:nvSpPr>
          <p:cNvPr id="5" name="Title 1">
            <a:extLst>
              <a:ext uri="{FF2B5EF4-FFF2-40B4-BE49-F238E27FC236}">
                <a16:creationId xmlns:a16="http://schemas.microsoft.com/office/drawing/2014/main" id="{1B747BAE-E737-49EB-4F08-724D2A9D3EEA}"/>
              </a:ext>
            </a:extLst>
          </p:cNvPr>
          <p:cNvSpPr txBox="1">
            <a:spLocks noGrp="1"/>
          </p:cNvSpPr>
          <p:nvPr>
            <p:ph type="title"/>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800">
                <a:solidFill>
                  <a:schemeClr val="bg1"/>
                </a:solidFill>
                <a:latin typeface="Arial" panose="020B0604020202020204" pitchFamily="34" charset="0"/>
                <a:ea typeface="Segoe UI" pitchFamily="34" charset="0"/>
                <a:cs typeface="Arial" panose="020B0604020202020204" pitchFamily="34" charset="0"/>
              </a:rPr>
              <a:t>Pregnancy</a:t>
            </a:r>
          </a:p>
        </p:txBody>
      </p:sp>
      <p:sp>
        <p:nvSpPr>
          <p:cNvPr id="2" name="Footer Placeholder 1">
            <a:extLst>
              <a:ext uri="{FF2B5EF4-FFF2-40B4-BE49-F238E27FC236}">
                <a16:creationId xmlns:a16="http://schemas.microsoft.com/office/drawing/2014/main" id="{666D85B9-A513-5382-EF7F-A37DCCA32C3D}"/>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681FEA6A-5CA8-D64D-32A6-80CF860907CC}"/>
              </a:ext>
            </a:extLst>
          </p:cNvPr>
          <p:cNvSpPr>
            <a:spLocks noGrp="1"/>
          </p:cNvSpPr>
          <p:nvPr>
            <p:ph type="sldNum" sz="quarter" idx="12"/>
          </p:nvPr>
        </p:nvSpPr>
        <p:spPr/>
        <p:txBody>
          <a:bodyPr/>
          <a:lstStyle/>
          <a:p>
            <a:pPr>
              <a:defRPr/>
            </a:pPr>
            <a:fld id="{68EFAA53-B5B7-4425-9958-868BAA75E838}" type="slidenum">
              <a:rPr lang="en-GB" smtClean="0"/>
              <a:pPr>
                <a:defRPr/>
              </a:pPr>
              <a:t>45</a:t>
            </a:fld>
            <a:endParaRPr lang="en-GB"/>
          </a:p>
        </p:txBody>
      </p:sp>
    </p:spTree>
    <p:extLst>
      <p:ext uri="{BB962C8B-B14F-4D97-AF65-F5344CB8AC3E}">
        <p14:creationId xmlns:p14="http://schemas.microsoft.com/office/powerpoint/2010/main" val="3514996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rgbClr val="FFFFFF"/>
                </a:solidFill>
                <a:latin typeface="Segoe UI"/>
                <a:ea typeface="Segoe UI" pitchFamily="34" charset="0"/>
                <a:cs typeface="Segoe UI"/>
              </a:rPr>
              <a:t>Education pack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1013011" y="4870824"/>
            <a:ext cx="7504463" cy="1458258"/>
          </a:xfrm>
        </p:spPr>
        <p:txBody>
          <a:bodyPr anchor="ctr">
            <a:normAutofit/>
          </a:bodyPr>
          <a:lstStyle/>
          <a:p>
            <a:r>
              <a:rPr lang="en-GB"/>
              <a:t>Section 8</a:t>
            </a:r>
          </a:p>
          <a:p>
            <a:r>
              <a:rPr lang="en-GB"/>
              <a:t>Cancer consideration</a:t>
            </a:r>
          </a:p>
        </p:txBody>
      </p:sp>
      <p:sp>
        <p:nvSpPr>
          <p:cNvPr id="6" name="Slide Number Placeholder 5">
            <a:extLst>
              <a:ext uri="{FF2B5EF4-FFF2-40B4-BE49-F238E27FC236}">
                <a16:creationId xmlns:a16="http://schemas.microsoft.com/office/drawing/2014/main" id="{FF5A0B1D-DEE5-5AB8-65E8-3063333F8A54}"/>
              </a:ext>
            </a:extLst>
          </p:cNvPr>
          <p:cNvSpPr>
            <a:spLocks noGrp="1"/>
          </p:cNvSpPr>
          <p:nvPr>
            <p:ph type="sldNum" sz="quarter" idx="12"/>
          </p:nvPr>
        </p:nvSpPr>
        <p:spPr/>
        <p:txBody>
          <a:bodyPr/>
          <a:lstStyle/>
          <a:p>
            <a:pPr>
              <a:defRPr/>
            </a:pPr>
            <a:fld id="{804CA945-C2D4-463E-80F8-2BC35AD057E7}" type="slidenum">
              <a:rPr lang="en-GB" smtClean="0"/>
              <a:pPr>
                <a:defRPr/>
              </a:pPr>
              <a:t>46</a:t>
            </a:fld>
            <a:endParaRPr lang="en-GB"/>
          </a:p>
        </p:txBody>
      </p:sp>
      <p:sp>
        <p:nvSpPr>
          <p:cNvPr id="4" name="Footer Placeholder 3">
            <a:extLst>
              <a:ext uri="{FF2B5EF4-FFF2-40B4-BE49-F238E27FC236}">
                <a16:creationId xmlns:a16="http://schemas.microsoft.com/office/drawing/2014/main" id="{7421299C-7A45-DF87-6023-7DDB88B6ECFE}"/>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21488916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en-GB" sz="3600">
              <a:solidFill>
                <a:schemeClr val="tx2"/>
              </a:solidFill>
              <a:latin typeface="Arial" panose="020B0604020202020204" pitchFamily="34" charset="0"/>
              <a:cs typeface="Arial" panose="020B0604020202020204" pitchFamily="34" charset="0"/>
            </a:endParaRPr>
          </a:p>
        </p:txBody>
      </p:sp>
      <p:sp>
        <p:nvSpPr>
          <p:cNvPr id="16385" name="Content Placeholder 2"/>
          <p:cNvSpPr>
            <a:spLocks noGrp="1"/>
          </p:cNvSpPr>
          <p:nvPr>
            <p:ph idx="1"/>
          </p:nvPr>
        </p:nvSpPr>
        <p:spPr>
          <a:xfrm>
            <a:off x="457200" y="1970599"/>
            <a:ext cx="8229600" cy="3412976"/>
          </a:xfrm>
        </p:spPr>
        <p:txBody>
          <a:bodyPr/>
          <a:lstStyle/>
          <a:p>
            <a:pPr>
              <a:spcBef>
                <a:spcPts val="600"/>
              </a:spcBef>
              <a:spcAft>
                <a:spcPts val="600"/>
              </a:spcAft>
              <a:defRPr/>
            </a:pPr>
            <a:r>
              <a:rPr lang="en-GB" sz="2000" dirty="0">
                <a:solidFill>
                  <a:schemeClr val="accent1">
                    <a:lumMod val="50000"/>
                  </a:schemeClr>
                </a:solidFill>
                <a:latin typeface="Arial"/>
                <a:ea typeface="Segoe UI" pitchFamily="34" charset="0"/>
                <a:cs typeface="Arial"/>
              </a:rPr>
              <a:t>Data on thousands of patients around the world have now been analysed, including thousands of patients in the UK. There does not appear to be an increased risk of cancer in patients receiving biologic drugs with the exception of some skin cancers. So, you should be careful with sun protection. </a:t>
            </a:r>
            <a:endParaRPr lang="en-GB" sz="20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spcBef>
                <a:spcPts val="600"/>
              </a:spcBef>
              <a:spcAft>
                <a:spcPts val="600"/>
              </a:spcAft>
              <a:defRPr/>
            </a:pPr>
            <a:r>
              <a:rPr lang="en-GB" sz="2000" dirty="0">
                <a:solidFill>
                  <a:schemeClr val="accent1">
                    <a:lumMod val="50000"/>
                  </a:schemeClr>
                </a:solidFill>
                <a:latin typeface="Arial"/>
                <a:ea typeface="Segoe UI" pitchFamily="34" charset="0"/>
                <a:cs typeface="Arial"/>
              </a:rPr>
              <a:t>If you have had a cancer, we will need to take this into consideration when choosing the right drug for you </a:t>
            </a:r>
            <a:endParaRPr lang="en-GB" sz="2000" dirty="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spcBef>
                <a:spcPts val="600"/>
              </a:spcBef>
              <a:spcAft>
                <a:spcPts val="600"/>
              </a:spcAft>
              <a:defRPr/>
            </a:pPr>
            <a:r>
              <a:rPr lang="en-GB" sz="2000" dirty="0">
                <a:solidFill>
                  <a:schemeClr val="accent1">
                    <a:lumMod val="50000"/>
                  </a:schemeClr>
                </a:solidFill>
                <a:latin typeface="Arial"/>
                <a:ea typeface="Segoe UI" pitchFamily="34" charset="0"/>
                <a:cs typeface="Arial"/>
              </a:rPr>
              <a:t>If you are now or in the future being investigated / treated for cancer, we would ask you to stop your drug and inform the department.</a:t>
            </a:r>
          </a:p>
        </p:txBody>
      </p:sp>
      <p:sp>
        <p:nvSpPr>
          <p:cNvPr id="3" name="Title 1">
            <a:extLst>
              <a:ext uri="{FF2B5EF4-FFF2-40B4-BE49-F238E27FC236}">
                <a16:creationId xmlns:a16="http://schemas.microsoft.com/office/drawing/2014/main" id="{1748CA30-B2E8-4C25-E64F-308E1FD91C29}"/>
              </a:ext>
            </a:extLst>
          </p:cNvPr>
          <p:cNvSpPr txBox="1">
            <a:spLocks/>
          </p:cNvSpPr>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Arial" panose="020B0604020202020204" pitchFamily="34" charset="0"/>
                <a:cs typeface="Arial" panose="020B0604020202020204" pitchFamily="34" charset="0"/>
              </a:rPr>
              <a:t>Cancer and biologic drugs? </a:t>
            </a:r>
            <a:endParaRPr lang="en-GB" sz="2800">
              <a:solidFill>
                <a:schemeClr val="bg1"/>
              </a:solidFill>
              <a:latin typeface="Segoe UI" pitchFamily="34" charset="0"/>
            </a:endParaRPr>
          </a:p>
        </p:txBody>
      </p:sp>
      <p:sp>
        <p:nvSpPr>
          <p:cNvPr id="5" name="Footer Placeholder 4">
            <a:extLst>
              <a:ext uri="{FF2B5EF4-FFF2-40B4-BE49-F238E27FC236}">
                <a16:creationId xmlns:a16="http://schemas.microsoft.com/office/drawing/2014/main" id="{E5D6BCA3-9A59-F0CE-4B3F-EAD8D6B8CC7A}"/>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B35F0A4E-1E7B-763B-8FFD-264514875F47}"/>
              </a:ext>
            </a:extLst>
          </p:cNvPr>
          <p:cNvSpPr>
            <a:spLocks noGrp="1"/>
          </p:cNvSpPr>
          <p:nvPr>
            <p:ph type="sldNum" sz="quarter" idx="12"/>
          </p:nvPr>
        </p:nvSpPr>
        <p:spPr/>
        <p:txBody>
          <a:bodyPr/>
          <a:lstStyle/>
          <a:p>
            <a:pPr>
              <a:defRPr/>
            </a:pPr>
            <a:fld id="{68EFAA53-B5B7-4425-9958-868BAA75E838}" type="slidenum">
              <a:rPr lang="en-GB" smtClean="0"/>
              <a:pPr>
                <a:defRPr/>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en-GB" sz="3600">
              <a:solidFill>
                <a:schemeClr val="tx2"/>
              </a:solidFill>
              <a:latin typeface="Arial" panose="020B0604020202020204" pitchFamily="34" charset="0"/>
              <a:cs typeface="Arial" panose="020B0604020202020204" pitchFamily="34" charset="0"/>
            </a:endParaRPr>
          </a:p>
        </p:txBody>
      </p:sp>
      <p:sp>
        <p:nvSpPr>
          <p:cNvPr id="16385" name="Content Placeholder 2"/>
          <p:cNvSpPr>
            <a:spLocks noGrp="1"/>
          </p:cNvSpPr>
          <p:nvPr>
            <p:ph idx="1"/>
          </p:nvPr>
        </p:nvSpPr>
        <p:spPr>
          <a:xfrm>
            <a:off x="450203" y="1628800"/>
            <a:ext cx="8229600" cy="4727550"/>
          </a:xfrm>
        </p:spPr>
        <p:txBody>
          <a:bodyPr/>
          <a:lstStyle/>
          <a:p>
            <a:pPr>
              <a:spcBef>
                <a:spcPts val="0"/>
              </a:spcBef>
              <a:spcAft>
                <a:spcPts val="600"/>
              </a:spcAft>
              <a:defRPr/>
            </a:pP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JAK inhibitors (tofacitinib, baricitinib, </a:t>
            </a:r>
            <a:r>
              <a:rPr lang="en-GB" sz="2000" err="1">
                <a:solidFill>
                  <a:schemeClr val="accent1">
                    <a:lumMod val="50000"/>
                  </a:schemeClr>
                </a:solidFill>
                <a:latin typeface="Arial" panose="020B0604020202020204" pitchFamily="34" charset="0"/>
                <a:ea typeface="Segoe UI" pitchFamily="34" charset="0"/>
                <a:cs typeface="Arial" panose="020B0604020202020204" pitchFamily="34" charset="0"/>
              </a:rPr>
              <a:t>filgotinib</a:t>
            </a: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 and </a:t>
            </a:r>
            <a:r>
              <a:rPr lang="en-GB" sz="2000" err="1">
                <a:solidFill>
                  <a:schemeClr val="accent1">
                    <a:lumMod val="50000"/>
                  </a:schemeClr>
                </a:solidFill>
                <a:latin typeface="Arial" panose="020B0604020202020204" pitchFamily="34" charset="0"/>
                <a:ea typeface="Segoe UI" pitchFamily="34" charset="0"/>
                <a:cs typeface="Arial" panose="020B0604020202020204" pitchFamily="34" charset="0"/>
              </a:rPr>
              <a:t>upadacitinib</a:t>
            </a: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a:t>
            </a:r>
          </a:p>
          <a:p>
            <a:pPr lvl="1">
              <a:spcBef>
                <a:spcPts val="0"/>
              </a:spcBef>
              <a:spcAft>
                <a:spcPts val="600"/>
              </a:spcAft>
              <a:defRPr/>
            </a:pP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A small increase in cancers has been seen in patients using tofacitinib. An increase in cancer has not to date been seen the other drugs which are being intensively studied. </a:t>
            </a:r>
          </a:p>
          <a:p>
            <a:pPr>
              <a:spcBef>
                <a:spcPts val="0"/>
              </a:spcBef>
              <a:spcAft>
                <a:spcPts val="600"/>
              </a:spcAft>
              <a:defRPr/>
            </a:pP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As a precaution, we are advised to avoid using these drugs unless there is not a good alternative in patients over 65 years of age or who have a history of cancer or a pre-cancerous problem  </a:t>
            </a:r>
          </a:p>
          <a:p>
            <a:pPr>
              <a:spcBef>
                <a:spcPts val="0"/>
              </a:spcBef>
              <a:spcAft>
                <a:spcPts val="600"/>
              </a:spcAft>
              <a:defRPr/>
            </a:pP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If you are to start one of these drugs, please let us know asap if you are concerned that you are in an at-risk group.</a:t>
            </a:r>
          </a:p>
          <a:p>
            <a:pPr>
              <a:spcBef>
                <a:spcPts val="0"/>
              </a:spcBef>
              <a:spcAft>
                <a:spcPts val="600"/>
              </a:spcAft>
              <a:defRPr/>
            </a:pPr>
            <a:r>
              <a:rPr lang="en-GB" sz="2000">
                <a:solidFill>
                  <a:schemeClr val="accent1">
                    <a:lumMod val="50000"/>
                  </a:schemeClr>
                </a:solidFill>
                <a:latin typeface="Arial" panose="020B0604020202020204" pitchFamily="34" charset="0"/>
                <a:ea typeface="Segoe UI" pitchFamily="34" charset="0"/>
                <a:cs typeface="Arial" panose="020B0604020202020204" pitchFamily="34" charset="0"/>
              </a:rPr>
              <a:t>Here is a link to the government advice</a:t>
            </a:r>
            <a:r>
              <a:rPr lang="en-GB" sz="2400">
                <a:solidFill>
                  <a:schemeClr val="accent1">
                    <a:lumMod val="50000"/>
                  </a:schemeClr>
                </a:solidFill>
                <a:latin typeface="Arial" panose="020B0604020202020204" pitchFamily="34" charset="0"/>
                <a:ea typeface="Segoe UI" pitchFamily="34" charset="0"/>
                <a:cs typeface="Arial" panose="020B0604020202020204" pitchFamily="34" charset="0"/>
              </a:rPr>
              <a:t>: </a:t>
            </a:r>
          </a:p>
          <a:p>
            <a:pPr lvl="1">
              <a:spcBef>
                <a:spcPts val="0"/>
              </a:spcBef>
              <a:spcAft>
                <a:spcPts val="600"/>
              </a:spcAft>
              <a:defRPr/>
            </a:pPr>
            <a:r>
              <a:rPr lang="en-GB" sz="1000">
                <a:hlinkClick r:id="rId3"/>
              </a:rPr>
              <a:t>Janus kinase (JAK) inhibitors: new measures to reduce risks of major cardiovascular events, malignancy, venous thromboembolism, serious infections and increased mortality - GOV.UK (www.gov.uk)</a:t>
            </a:r>
            <a:endParaRPr lang="en-GB" sz="2000">
              <a:solidFill>
                <a:schemeClr val="accent1">
                  <a:lumMod val="50000"/>
                </a:schemeClr>
              </a:solidFill>
              <a:latin typeface="Arial" panose="020B0604020202020204" pitchFamily="34" charset="0"/>
              <a:ea typeface="Segoe UI" pitchFamily="34" charset="0"/>
              <a:cs typeface="Arial" panose="020B0604020202020204" pitchFamily="34" charset="0"/>
            </a:endParaRPr>
          </a:p>
          <a:p>
            <a:pPr>
              <a:spcBef>
                <a:spcPts val="0"/>
              </a:spcBef>
              <a:spcAft>
                <a:spcPts val="600"/>
              </a:spcAft>
              <a:defRPr/>
            </a:pPr>
            <a:endParaRPr lang="en-GB" sz="2400">
              <a:solidFill>
                <a:schemeClr val="accent1">
                  <a:lumMod val="50000"/>
                </a:schemeClr>
              </a:solidFill>
              <a:latin typeface="Arial" panose="020B0604020202020204" pitchFamily="34" charset="0"/>
              <a:ea typeface="Segoe UI" pitchFamily="34" charset="0"/>
              <a:cs typeface="Arial" panose="020B0604020202020204" pitchFamily="34" charset="0"/>
            </a:endParaRPr>
          </a:p>
        </p:txBody>
      </p:sp>
      <p:sp>
        <p:nvSpPr>
          <p:cNvPr id="3" name="Title 1">
            <a:extLst>
              <a:ext uri="{FF2B5EF4-FFF2-40B4-BE49-F238E27FC236}">
                <a16:creationId xmlns:a16="http://schemas.microsoft.com/office/drawing/2014/main" id="{D225547D-5531-D146-76DB-5B95BF010194}"/>
              </a:ext>
            </a:extLst>
          </p:cNvPr>
          <p:cNvSpPr txBox="1">
            <a:spLocks/>
          </p:cNvSpPr>
          <p:nvPr/>
        </p:nvSpPr>
        <p:spPr>
          <a:xfrm>
            <a:off x="457200" y="274638"/>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Arial" panose="020B0604020202020204" pitchFamily="34" charset="0"/>
                <a:cs typeface="Arial" panose="020B0604020202020204" pitchFamily="34" charset="0"/>
              </a:rPr>
              <a:t>Cancer and </a:t>
            </a:r>
            <a:r>
              <a:rPr lang="en-GB" sz="2800" err="1">
                <a:solidFill>
                  <a:schemeClr val="bg1"/>
                </a:solidFill>
                <a:latin typeface="Arial" panose="020B0604020202020204" pitchFamily="34" charset="0"/>
                <a:cs typeface="Arial" panose="020B0604020202020204" pitchFamily="34" charset="0"/>
              </a:rPr>
              <a:t>tsDMARDS</a:t>
            </a:r>
            <a:r>
              <a:rPr lang="en-GB" sz="2800">
                <a:solidFill>
                  <a:schemeClr val="bg1"/>
                </a:solidFill>
                <a:latin typeface="Arial" panose="020B0604020202020204" pitchFamily="34" charset="0"/>
                <a:cs typeface="Arial" panose="020B0604020202020204" pitchFamily="34" charset="0"/>
              </a:rPr>
              <a:t> </a:t>
            </a:r>
            <a:r>
              <a:rPr lang="en-GB" sz="2800" err="1">
                <a:solidFill>
                  <a:schemeClr val="bg1"/>
                </a:solidFill>
                <a:latin typeface="Arial" panose="020B0604020202020204" pitchFamily="34" charset="0"/>
                <a:cs typeface="Arial" panose="020B0604020202020204" pitchFamily="34" charset="0"/>
              </a:rPr>
              <a:t>ie</a:t>
            </a:r>
            <a:r>
              <a:rPr lang="en-GB" sz="2800">
                <a:solidFill>
                  <a:schemeClr val="bg1"/>
                </a:solidFill>
                <a:latin typeface="Arial" panose="020B0604020202020204" pitchFamily="34" charset="0"/>
                <a:cs typeface="Arial" panose="020B0604020202020204" pitchFamily="34" charset="0"/>
              </a:rPr>
              <a:t> JAK inhibitors  drugs? </a:t>
            </a:r>
            <a:endParaRPr lang="en-GB" sz="2800">
              <a:solidFill>
                <a:schemeClr val="bg1"/>
              </a:solidFill>
              <a:latin typeface="Segoe UI" pitchFamily="34" charset="0"/>
            </a:endParaRPr>
          </a:p>
        </p:txBody>
      </p:sp>
      <p:sp>
        <p:nvSpPr>
          <p:cNvPr id="5" name="Footer Placeholder 4">
            <a:extLst>
              <a:ext uri="{FF2B5EF4-FFF2-40B4-BE49-F238E27FC236}">
                <a16:creationId xmlns:a16="http://schemas.microsoft.com/office/drawing/2014/main" id="{750A72FC-C845-B694-38F5-11F9186C1184}"/>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0625DAA2-026D-BA29-97BE-5C175624E2FA}"/>
              </a:ext>
            </a:extLst>
          </p:cNvPr>
          <p:cNvSpPr>
            <a:spLocks noGrp="1"/>
          </p:cNvSpPr>
          <p:nvPr>
            <p:ph type="sldNum" sz="quarter" idx="12"/>
          </p:nvPr>
        </p:nvSpPr>
        <p:spPr/>
        <p:txBody>
          <a:bodyPr/>
          <a:lstStyle/>
          <a:p>
            <a:pPr>
              <a:defRPr/>
            </a:pPr>
            <a:fld id="{68EFAA53-B5B7-4425-9958-868BAA75E838}" type="slidenum">
              <a:rPr lang="en-GB" smtClean="0"/>
              <a:pPr>
                <a:defRPr/>
              </a:pPr>
              <a:t>48</a:t>
            </a:fld>
            <a:endParaRPr lang="en-GB"/>
          </a:p>
        </p:txBody>
      </p:sp>
    </p:spTree>
    <p:extLst>
      <p:ext uri="{BB962C8B-B14F-4D97-AF65-F5344CB8AC3E}">
        <p14:creationId xmlns:p14="http://schemas.microsoft.com/office/powerpoint/2010/main" val="13923377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E2E6D3-2E3A-3A5E-C218-7000BFBF5D47}"/>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3900">
                <a:solidFill>
                  <a:srgbClr val="FFFFFF"/>
                </a:solidFill>
                <a:latin typeface="Segoe UI"/>
                <a:ea typeface="Segoe UI" pitchFamily="34" charset="0"/>
                <a:cs typeface="Segoe UI"/>
              </a:rPr>
              <a:t>Education pack for patients with Rheumatoid Arthritis treated with Biologics and Targeted synthetic DMARDs at Dudley Group</a:t>
            </a:r>
            <a:endParaRPr lang="en-GB" sz="3900">
              <a:solidFill>
                <a:srgbClr val="FFFFFF"/>
              </a:solidFill>
              <a:latin typeface="Segoe UI"/>
              <a:cs typeface="Segoe UI"/>
            </a:endParaRPr>
          </a:p>
        </p:txBody>
      </p:sp>
      <p:sp>
        <p:nvSpPr>
          <p:cNvPr id="3" name="Subtitle 2">
            <a:extLst>
              <a:ext uri="{FF2B5EF4-FFF2-40B4-BE49-F238E27FC236}">
                <a16:creationId xmlns:a16="http://schemas.microsoft.com/office/drawing/2014/main" id="{D5456417-2C79-AA38-216D-10BC930F8F23}"/>
              </a:ext>
            </a:extLst>
          </p:cNvPr>
          <p:cNvSpPr>
            <a:spLocks noGrp="1"/>
          </p:cNvSpPr>
          <p:nvPr>
            <p:ph type="subTitle" idx="1"/>
          </p:nvPr>
        </p:nvSpPr>
        <p:spPr>
          <a:xfrm>
            <a:off x="816265" y="4842717"/>
            <a:ext cx="7504463" cy="1458258"/>
          </a:xfrm>
        </p:spPr>
        <p:txBody>
          <a:bodyPr anchor="ctr">
            <a:normAutofit/>
          </a:bodyPr>
          <a:lstStyle/>
          <a:p>
            <a:r>
              <a:rPr lang="en-GB">
                <a:latin typeface="Segoe UI"/>
                <a:cs typeface="Segoe UI"/>
              </a:rPr>
              <a:t>Section 9</a:t>
            </a:r>
            <a:endParaRPr lang="en-GB">
              <a:cs typeface="Segoe UI" pitchFamily="34" charset="0"/>
            </a:endParaRPr>
          </a:p>
          <a:p>
            <a:r>
              <a:rPr lang="en-GB">
                <a:latin typeface="Segoe UI"/>
                <a:cs typeface="Segoe UI"/>
              </a:rPr>
              <a:t>Research &amp; Psychology</a:t>
            </a:r>
            <a:endParaRPr lang="en-GB">
              <a:cs typeface="Segoe UI"/>
            </a:endParaRPr>
          </a:p>
        </p:txBody>
      </p:sp>
      <p:sp>
        <p:nvSpPr>
          <p:cNvPr id="6" name="Slide Number Placeholder 5">
            <a:extLst>
              <a:ext uri="{FF2B5EF4-FFF2-40B4-BE49-F238E27FC236}">
                <a16:creationId xmlns:a16="http://schemas.microsoft.com/office/drawing/2014/main" id="{78C17E9C-A71E-A192-FE68-23E98ECF7AD5}"/>
              </a:ext>
            </a:extLst>
          </p:cNvPr>
          <p:cNvSpPr>
            <a:spLocks noGrp="1"/>
          </p:cNvSpPr>
          <p:nvPr>
            <p:ph type="sldNum" sz="quarter" idx="12"/>
          </p:nvPr>
        </p:nvSpPr>
        <p:spPr/>
        <p:txBody>
          <a:bodyPr/>
          <a:lstStyle/>
          <a:p>
            <a:pPr>
              <a:defRPr/>
            </a:pPr>
            <a:fld id="{804CA945-C2D4-463E-80F8-2BC35AD057E7}" type="slidenum">
              <a:rPr lang="en-GB" smtClean="0"/>
              <a:pPr>
                <a:defRPr/>
              </a:pPr>
              <a:t>49</a:t>
            </a:fld>
            <a:endParaRPr lang="en-GB"/>
          </a:p>
        </p:txBody>
      </p:sp>
      <p:sp>
        <p:nvSpPr>
          <p:cNvPr id="4" name="Footer Placeholder 3">
            <a:extLst>
              <a:ext uri="{FF2B5EF4-FFF2-40B4-BE49-F238E27FC236}">
                <a16:creationId xmlns:a16="http://schemas.microsoft.com/office/drawing/2014/main" id="{1DDE28E0-4C54-F4A4-25AB-272C596A9EC2}"/>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161514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rtlCol="0">
            <a:normAutofit/>
          </a:bodyPr>
          <a:lstStyle/>
          <a:p>
            <a:pPr eaLnBrk="1" fontAlgn="auto" hangingPunct="1">
              <a:spcAft>
                <a:spcPts val="0"/>
              </a:spcAft>
              <a:defRPr/>
            </a:pPr>
            <a:r>
              <a:rPr lang="en-GB" sz="2800">
                <a:solidFill>
                  <a:schemeClr val="bg1"/>
                </a:solidFill>
                <a:latin typeface="Segoe UI" pitchFamily="34" charset="0"/>
                <a:ea typeface="Segoe UI" pitchFamily="34" charset="0"/>
                <a:cs typeface="Segoe UI" pitchFamily="34" charset="0"/>
              </a:rPr>
              <a:t>Biologics and Targeted Synthetic DMARDS</a:t>
            </a:r>
          </a:p>
        </p:txBody>
      </p:sp>
      <p:sp>
        <p:nvSpPr>
          <p:cNvPr id="5123" name="Content Placeholder 2"/>
          <p:cNvSpPr>
            <a:spLocks noGrp="1"/>
          </p:cNvSpPr>
          <p:nvPr>
            <p:ph idx="1"/>
          </p:nvPr>
        </p:nvSpPr>
        <p:spPr>
          <a:xfrm>
            <a:off x="457200" y="1417638"/>
            <a:ext cx="8229600" cy="4525963"/>
          </a:xfrm>
        </p:spPr>
        <p:txBody>
          <a:bodyPr/>
          <a:lstStyle/>
          <a:p>
            <a:pPr>
              <a:spcBef>
                <a:spcPts val="0"/>
              </a:spcBef>
              <a:spcAft>
                <a:spcPts val="600"/>
              </a:spcAft>
            </a:pPr>
            <a:endParaRPr lang="en-GB" sz="2000">
              <a:latin typeface="Arial" panose="020B0604020202020204" pitchFamily="34" charset="0"/>
              <a:cs typeface="Arial" panose="020B0604020202020204" pitchFamily="34" charset="0"/>
            </a:endParaRPr>
          </a:p>
          <a:p>
            <a:pPr>
              <a:spcBef>
                <a:spcPts val="600"/>
              </a:spcBef>
              <a:spcAft>
                <a:spcPts val="600"/>
              </a:spcAft>
            </a:pPr>
            <a:r>
              <a:rPr lang="en-GB" sz="2000">
                <a:latin typeface="Arial" panose="020B0604020202020204" pitchFamily="34" charset="0"/>
                <a:cs typeface="Arial" panose="020B0604020202020204" pitchFamily="34" charset="0"/>
              </a:rPr>
              <a:t>Biologic and </a:t>
            </a:r>
            <a:r>
              <a:rPr lang="en-GB" sz="2000" err="1">
                <a:latin typeface="Arial" panose="020B0604020202020204" pitchFamily="34" charset="0"/>
                <a:cs typeface="Arial" panose="020B0604020202020204" pitchFamily="34" charset="0"/>
              </a:rPr>
              <a:t>tsDMARDs</a:t>
            </a:r>
            <a:r>
              <a:rPr lang="en-GB" sz="2000">
                <a:latin typeface="Arial" panose="020B0604020202020204" pitchFamily="34" charset="0"/>
                <a:cs typeface="Arial" panose="020B0604020202020204" pitchFamily="34" charset="0"/>
              </a:rPr>
              <a:t> have been proven to be very effective and safe in the treatment of RA</a:t>
            </a:r>
          </a:p>
          <a:p>
            <a:pPr>
              <a:spcBef>
                <a:spcPts val="600"/>
              </a:spcBef>
              <a:spcAft>
                <a:spcPts val="600"/>
              </a:spcAft>
            </a:pPr>
            <a:r>
              <a:rPr lang="en-GB" sz="2000">
                <a:latin typeface="Arial" panose="020B0604020202020204" pitchFamily="34" charset="0"/>
                <a:cs typeface="Arial" panose="020B0604020202020204" pitchFamily="34" charset="0"/>
              </a:rPr>
              <a:t>To work these drugs will dampen a part of your immune system so they are called </a:t>
            </a:r>
            <a:r>
              <a:rPr lang="en-GB" sz="2000" b="1">
                <a:latin typeface="Arial" panose="020B0604020202020204" pitchFamily="34" charset="0"/>
                <a:cs typeface="Arial" panose="020B0604020202020204" pitchFamily="34" charset="0"/>
              </a:rPr>
              <a:t>immunosuppressive</a:t>
            </a:r>
            <a:r>
              <a:rPr lang="en-GB" sz="2000">
                <a:latin typeface="Arial" panose="020B0604020202020204" pitchFamily="34" charset="0"/>
                <a:cs typeface="Arial" panose="020B0604020202020204" pitchFamily="34" charset="0"/>
              </a:rPr>
              <a:t> drugs </a:t>
            </a:r>
          </a:p>
          <a:p>
            <a:pPr>
              <a:spcBef>
                <a:spcPts val="600"/>
              </a:spcBef>
              <a:spcAft>
                <a:spcPts val="600"/>
              </a:spcAft>
            </a:pPr>
            <a:r>
              <a:rPr lang="en-GB" sz="2000">
                <a:latin typeface="Arial" panose="020B0604020202020204" pitchFamily="34" charset="0"/>
                <a:cs typeface="Arial" panose="020B0604020202020204" pitchFamily="34" charset="0"/>
              </a:rPr>
              <a:t>Biologic drugs are given by injection or infusion</a:t>
            </a:r>
          </a:p>
          <a:p>
            <a:pPr>
              <a:spcBef>
                <a:spcPts val="600"/>
              </a:spcBef>
              <a:spcAft>
                <a:spcPts val="600"/>
              </a:spcAft>
            </a:pPr>
            <a:r>
              <a:rPr lang="en-GB" sz="2000">
                <a:latin typeface="Arial" panose="020B0604020202020204" pitchFamily="34" charset="0"/>
                <a:cs typeface="Arial" panose="020B0604020202020204" pitchFamily="34" charset="0"/>
              </a:rPr>
              <a:t>Targeted synthetic DMARDs are tablets </a:t>
            </a:r>
          </a:p>
          <a:p>
            <a:pPr marL="0" indent="0">
              <a:spcBef>
                <a:spcPts val="600"/>
              </a:spcBef>
              <a:spcAft>
                <a:spcPts val="600"/>
              </a:spcAft>
              <a:buNone/>
            </a:pPr>
            <a:r>
              <a:rPr lang="en-GB" sz="2000">
                <a:latin typeface="Arial" panose="020B0604020202020204" pitchFamily="34" charset="0"/>
                <a:cs typeface="Arial" panose="020B0604020202020204" pitchFamily="34" charset="0"/>
              </a:rPr>
              <a:t>For more information about RA treatments, please visit Versus Arthritis &amp; National Rheumatoid Arthritis Society websites: </a:t>
            </a:r>
          </a:p>
          <a:p>
            <a:pPr marL="0" indent="0">
              <a:spcBef>
                <a:spcPts val="600"/>
              </a:spcBef>
              <a:spcAft>
                <a:spcPts val="600"/>
              </a:spcAft>
              <a:buNone/>
            </a:pPr>
            <a:r>
              <a:rPr lang="en-GB" sz="2000">
                <a:latin typeface="Arial" panose="020B0604020202020204" pitchFamily="34" charset="0"/>
                <a:cs typeface="Arial" panose="020B0604020202020204" pitchFamily="34" charset="0"/>
                <a:hlinkClick r:id="rId3"/>
              </a:rPr>
              <a:t>Rheumatoid arthritis | Causes, symptoms, treatments (versusarthritis.org)</a:t>
            </a:r>
            <a:endParaRPr lang="en-GB" sz="2000">
              <a:latin typeface="Arial" panose="020B0604020202020204" pitchFamily="34" charset="0"/>
              <a:cs typeface="Arial" panose="020B0604020202020204" pitchFamily="34" charset="0"/>
            </a:endParaRPr>
          </a:p>
          <a:p>
            <a:pPr marL="0" indent="0">
              <a:spcBef>
                <a:spcPts val="600"/>
              </a:spcBef>
              <a:spcAft>
                <a:spcPts val="600"/>
              </a:spcAft>
              <a:buNone/>
            </a:pPr>
            <a:r>
              <a:rPr lang="en-GB" sz="2000">
                <a:hlinkClick r:id="rId4"/>
              </a:rPr>
              <a:t>Biologics For Rheumatoid Arthritis (RA) | NRAS</a:t>
            </a:r>
            <a:endParaRPr lang="en-GB" sz="3600">
              <a:latin typeface="Arial" panose="020B0604020202020204" pitchFamily="34" charset="0"/>
              <a:ea typeface="Segoe UI" pitchFamily="34" charset="0"/>
              <a:cs typeface="Arial" panose="020B0604020202020204" pitchFamily="34" charset="0"/>
            </a:endParaRPr>
          </a:p>
          <a:p>
            <a:pPr>
              <a:spcBef>
                <a:spcPts val="600"/>
              </a:spcBef>
              <a:spcAft>
                <a:spcPts val="600"/>
              </a:spcAft>
            </a:pPr>
            <a:endParaRPr lang="en-GB" sz="20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cs typeface="Arial" panose="020B0604020202020204" pitchFamily="34" charset="0"/>
            </a:endParaRPr>
          </a:p>
          <a:p>
            <a:pPr>
              <a:spcBef>
                <a:spcPts val="600"/>
              </a:spcBef>
              <a:spcAft>
                <a:spcPts val="600"/>
              </a:spcAft>
            </a:pPr>
            <a:endParaRPr lang="el-GR" sz="2400">
              <a:latin typeface="Arial" panose="020B0604020202020204" pitchFamily="34" charset="0"/>
              <a:cs typeface="Arial" panose="020B0604020202020204" pitchFamily="34" charset="0"/>
            </a:endParaRPr>
          </a:p>
          <a:p>
            <a:pPr>
              <a:spcBef>
                <a:spcPts val="600"/>
              </a:spcBef>
              <a:spcAft>
                <a:spcPts val="600"/>
              </a:spcAft>
            </a:pPr>
            <a:endParaRPr lang="en-GB" sz="2400">
              <a:latin typeface="Arial" panose="020B0604020202020204" pitchFamily="34" charset="0"/>
              <a:ea typeface="Segoe UI"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544BC5B-FA19-8543-AD72-5FDEEF58D85F}"/>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0718D7B3-7C6E-F33D-D8F6-43D795DFB9E3}"/>
              </a:ext>
            </a:extLst>
          </p:cNvPr>
          <p:cNvSpPr>
            <a:spLocks noGrp="1"/>
          </p:cNvSpPr>
          <p:nvPr>
            <p:ph type="sldNum" sz="quarter" idx="12"/>
          </p:nvPr>
        </p:nvSpPr>
        <p:spPr/>
        <p:txBody>
          <a:bodyPr/>
          <a:lstStyle/>
          <a:p>
            <a:pPr>
              <a:defRPr/>
            </a:pPr>
            <a:fld id="{68EFAA53-B5B7-4425-9958-868BAA75E838}" type="slidenum">
              <a:rPr lang="en-GB" smtClean="0"/>
              <a:pPr>
                <a:defRPr/>
              </a:pPr>
              <a:t>5</a:t>
            </a:fld>
            <a:endParaRPr lang="en-GB"/>
          </a:p>
        </p:txBody>
      </p:sp>
    </p:spTree>
    <p:extLst>
      <p:ext uri="{BB962C8B-B14F-4D97-AF65-F5344CB8AC3E}">
        <p14:creationId xmlns:p14="http://schemas.microsoft.com/office/powerpoint/2010/main" val="2387992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sz="2000">
              <a:latin typeface="Arial" panose="020B0604020202020204" pitchFamily="34" charset="0"/>
              <a:cs typeface="Arial" panose="020B0604020202020204" pitchFamily="34" charset="0"/>
            </a:endParaRPr>
          </a:p>
          <a:p>
            <a:endParaRPr lang="en-GB" sz="2400">
              <a:solidFill>
                <a:schemeClr val="tx2"/>
              </a:solidFill>
              <a:latin typeface="Arial" panose="020B0604020202020204" pitchFamily="34" charset="0"/>
              <a:cs typeface="Arial" panose="020B0604020202020204" pitchFamily="34" charset="0"/>
            </a:endParaRPr>
          </a:p>
          <a:p>
            <a:pPr marL="0" indent="0">
              <a:spcBef>
                <a:spcPts val="600"/>
              </a:spcBef>
              <a:spcAft>
                <a:spcPts val="600"/>
              </a:spcAft>
              <a:buNone/>
            </a:pPr>
            <a:r>
              <a:rPr lang="en-GB" sz="2400">
                <a:solidFill>
                  <a:schemeClr val="tx2"/>
                </a:solidFill>
                <a:latin typeface="Arial" panose="020B0604020202020204" pitchFamily="34" charset="0"/>
                <a:cs typeface="Arial" panose="020B0604020202020204" pitchFamily="34" charset="0"/>
              </a:rPr>
              <a:t>We are a department that regularly undertakes research and would be grateful if you could support any active research studies if approached. Full details of any active research studies will be discussed with you separately.</a:t>
            </a:r>
          </a:p>
          <a:p>
            <a:pPr marL="0" indent="0">
              <a:spcBef>
                <a:spcPts val="600"/>
              </a:spcBef>
              <a:spcAft>
                <a:spcPts val="600"/>
              </a:spcAft>
              <a:buNone/>
            </a:pPr>
            <a:r>
              <a:rPr lang="en-GB" sz="2400">
                <a:solidFill>
                  <a:schemeClr val="tx2"/>
                </a:solidFill>
                <a:latin typeface="Arial" panose="020B0604020202020204" pitchFamily="34" charset="0"/>
                <a:cs typeface="Arial" panose="020B0604020202020204" pitchFamily="34" charset="0"/>
              </a:rPr>
              <a:t>We are most often recruiting patients into national registries to monitor long term side effects from drugs</a:t>
            </a:r>
          </a:p>
          <a:p>
            <a:pPr marL="0" indent="0">
              <a:spcBef>
                <a:spcPts val="600"/>
              </a:spcBef>
              <a:spcAft>
                <a:spcPts val="600"/>
              </a:spcAft>
              <a:buNone/>
            </a:pPr>
            <a:r>
              <a:rPr lang="en-GB" sz="2400">
                <a:solidFill>
                  <a:schemeClr val="tx2"/>
                </a:solidFill>
                <a:latin typeface="Arial" panose="020B0604020202020204" pitchFamily="34" charset="0"/>
                <a:cs typeface="Arial" panose="020B0604020202020204" pitchFamily="34" charset="0"/>
              </a:rPr>
              <a:t>You do not have to participate, and it will not affect your treatment if you choose not to</a:t>
            </a:r>
          </a:p>
        </p:txBody>
      </p:sp>
      <p:sp>
        <p:nvSpPr>
          <p:cNvPr id="4" name="Title 1"/>
          <p:cNvSpPr txBox="1">
            <a:spLocks noGrp="1"/>
          </p:cNvSpPr>
          <p:nvPr>
            <p:ph type="title"/>
          </p:nvPr>
        </p:nvSpPr>
        <p:spPr>
          <a:xfrm>
            <a:off x="471714" y="318181"/>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pitchFamily="34" charset="0"/>
              </a:rPr>
              <a:t> Research </a:t>
            </a:r>
          </a:p>
        </p:txBody>
      </p:sp>
      <p:sp>
        <p:nvSpPr>
          <p:cNvPr id="5" name="Footer Placeholder 4">
            <a:extLst>
              <a:ext uri="{FF2B5EF4-FFF2-40B4-BE49-F238E27FC236}">
                <a16:creationId xmlns:a16="http://schemas.microsoft.com/office/drawing/2014/main" id="{9D5F65B5-9904-358A-64A9-EA07B259E3C2}"/>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D3F8CF4E-4548-110E-B456-E6D6BC0CEA76}"/>
              </a:ext>
            </a:extLst>
          </p:cNvPr>
          <p:cNvSpPr>
            <a:spLocks noGrp="1"/>
          </p:cNvSpPr>
          <p:nvPr>
            <p:ph type="sldNum" sz="quarter" idx="12"/>
          </p:nvPr>
        </p:nvSpPr>
        <p:spPr/>
        <p:txBody>
          <a:bodyPr/>
          <a:lstStyle/>
          <a:p>
            <a:pPr>
              <a:defRPr/>
            </a:pPr>
            <a:fld id="{68EFAA53-B5B7-4425-9958-868BAA75E838}" type="slidenum">
              <a:rPr lang="en-GB" smtClean="0"/>
              <a:pPr>
                <a:defRPr/>
              </a:pPr>
              <a:t>50</a:t>
            </a:fld>
            <a:endParaRPr lang="en-GB"/>
          </a:p>
        </p:txBody>
      </p:sp>
    </p:spTree>
    <p:extLst>
      <p:ext uri="{BB962C8B-B14F-4D97-AF65-F5344CB8AC3E}">
        <p14:creationId xmlns:p14="http://schemas.microsoft.com/office/powerpoint/2010/main" val="39800901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sz="2000">
              <a:solidFill>
                <a:schemeClr val="tx2"/>
              </a:solidFill>
              <a:latin typeface="Arial" panose="020B0604020202020204" pitchFamily="34" charset="0"/>
              <a:cs typeface="Arial" panose="020B0604020202020204" pitchFamily="34" charset="0"/>
            </a:endParaRPr>
          </a:p>
          <a:p>
            <a:pPr marL="0" indent="0">
              <a:spcBef>
                <a:spcPts val="600"/>
              </a:spcBef>
              <a:spcAft>
                <a:spcPts val="600"/>
              </a:spcAft>
              <a:buNone/>
            </a:pPr>
            <a:r>
              <a:rPr lang="en-GB" sz="2000">
                <a:solidFill>
                  <a:schemeClr val="tx2"/>
                </a:solidFill>
                <a:latin typeface="Arial" panose="020B0604020202020204" pitchFamily="34" charset="0"/>
                <a:cs typeface="Arial" panose="020B0604020202020204" pitchFamily="34" charset="0"/>
              </a:rPr>
              <a:t>We are fortunate to have a health psychologist within our department</a:t>
            </a:r>
          </a:p>
          <a:p>
            <a:pPr marL="0" indent="0">
              <a:spcBef>
                <a:spcPts val="600"/>
              </a:spcBef>
              <a:spcAft>
                <a:spcPts val="600"/>
              </a:spcAft>
              <a:buNone/>
            </a:pPr>
            <a:r>
              <a:rPr lang="en-GB" sz="2000">
                <a:solidFill>
                  <a:schemeClr val="tx2"/>
                </a:solidFill>
                <a:latin typeface="Arial" panose="020B0604020202020204" pitchFamily="34" charset="0"/>
                <a:cs typeface="Arial" panose="020B0604020202020204" pitchFamily="34" charset="0"/>
              </a:rPr>
              <a:t>We believe that well-being comes from a balance of good physical and psychological  health</a:t>
            </a:r>
          </a:p>
          <a:p>
            <a:pPr marL="0" indent="0">
              <a:spcBef>
                <a:spcPts val="600"/>
              </a:spcBef>
              <a:spcAft>
                <a:spcPts val="600"/>
              </a:spcAft>
              <a:buNone/>
            </a:pPr>
            <a:r>
              <a:rPr lang="en-GB" sz="2000">
                <a:solidFill>
                  <a:schemeClr val="tx2"/>
                </a:solidFill>
                <a:latin typeface="Arial" panose="020B0604020202020204" pitchFamily="34" charset="0"/>
                <a:cs typeface="Arial" panose="020B0604020202020204" pitchFamily="34" charset="0"/>
              </a:rPr>
              <a:t>Long term conditions can have an impact on psychological health – it’s very common to feel low or anxious or hate tablets and needles!</a:t>
            </a:r>
          </a:p>
          <a:p>
            <a:pPr marL="0" indent="0">
              <a:spcBef>
                <a:spcPts val="600"/>
              </a:spcBef>
              <a:spcAft>
                <a:spcPts val="600"/>
              </a:spcAft>
              <a:buNone/>
            </a:pPr>
            <a:r>
              <a:rPr lang="en-GB" sz="2000">
                <a:solidFill>
                  <a:schemeClr val="tx2"/>
                </a:solidFill>
                <a:latin typeface="Arial" panose="020B0604020202020204" pitchFamily="34" charset="0"/>
                <a:cs typeface="Arial" panose="020B0604020202020204" pitchFamily="34" charset="0"/>
              </a:rPr>
              <a:t>If you want to have a chat with someone, ask one of the Rheumatology doctors or nurse to refer you to Dr Liz Hale</a:t>
            </a:r>
          </a:p>
          <a:p>
            <a:pPr marL="0" indent="0">
              <a:buNone/>
            </a:pPr>
            <a:r>
              <a:rPr lang="en-GB" sz="2000">
                <a:latin typeface="Arial" panose="020B0604020202020204" pitchFamily="34" charset="0"/>
                <a:cs typeface="Arial" panose="020B0604020202020204" pitchFamily="34" charset="0"/>
              </a:rPr>
              <a:t> </a:t>
            </a:r>
          </a:p>
        </p:txBody>
      </p:sp>
      <p:sp>
        <p:nvSpPr>
          <p:cNvPr id="4" name="Title 1"/>
          <p:cNvSpPr txBox="1">
            <a:spLocks noGrp="1"/>
          </p:cNvSpPr>
          <p:nvPr>
            <p:ph type="title"/>
          </p:nvPr>
        </p:nvSpPr>
        <p:spPr>
          <a:xfrm>
            <a:off x="471714" y="318181"/>
            <a:ext cx="8229600" cy="1143000"/>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2800">
                <a:solidFill>
                  <a:schemeClr val="bg1"/>
                </a:solidFill>
                <a:latin typeface="Segoe UI" pitchFamily="34" charset="0"/>
              </a:rPr>
              <a:t> Health Psychology  </a:t>
            </a:r>
          </a:p>
        </p:txBody>
      </p:sp>
      <p:pic>
        <p:nvPicPr>
          <p:cNvPr id="2050" name="Picture 2" descr="M:\My Pictures\Personal\Me 20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332656"/>
            <a:ext cx="1264568" cy="1584176"/>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CBF8A7EE-767C-B187-283D-FB22791E44E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4FDEEAD2-7BC9-66BC-E341-718635076AD5}"/>
              </a:ext>
            </a:extLst>
          </p:cNvPr>
          <p:cNvSpPr>
            <a:spLocks noGrp="1"/>
          </p:cNvSpPr>
          <p:nvPr>
            <p:ph type="sldNum" sz="quarter" idx="12"/>
          </p:nvPr>
        </p:nvSpPr>
        <p:spPr/>
        <p:txBody>
          <a:bodyPr/>
          <a:lstStyle/>
          <a:p>
            <a:pPr>
              <a:defRPr/>
            </a:pPr>
            <a:fld id="{68EFAA53-B5B7-4425-9958-868BAA75E838}" type="slidenum">
              <a:rPr lang="en-GB" smtClean="0"/>
              <a:pPr>
                <a:defRPr/>
              </a:pPr>
              <a:t>51</a:t>
            </a:fld>
            <a:endParaRPr lang="en-GB"/>
          </a:p>
        </p:txBody>
      </p:sp>
    </p:spTree>
    <p:extLst>
      <p:ext uri="{BB962C8B-B14F-4D97-AF65-F5344CB8AC3E}">
        <p14:creationId xmlns:p14="http://schemas.microsoft.com/office/powerpoint/2010/main" val="2524668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130175"/>
            <a:ext cx="9144000" cy="3559175"/>
          </a:xfrm>
          <a:prstGeom prst="rect">
            <a:avLst/>
          </a:prstGeom>
          <a:solidFill>
            <a:schemeClr val="tx2">
              <a:lumMod val="75000"/>
            </a:schemeClr>
          </a:solidFill>
          <a:ln w="9525">
            <a:noFill/>
            <a:miter lim="800000"/>
            <a:headEnd/>
            <a:tailEnd/>
          </a:ln>
        </p:spPr>
        <p:txBody>
          <a:bodyPr anchor="ct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GB" sz="3600" b="1">
                <a:solidFill>
                  <a:schemeClr val="bg1"/>
                </a:solidFill>
                <a:latin typeface="Segoe UI" pitchFamily="34" charset="0"/>
              </a:rPr>
              <a:t>Thank you for your attention</a:t>
            </a:r>
          </a:p>
        </p:txBody>
      </p:sp>
      <p:sp>
        <p:nvSpPr>
          <p:cNvPr id="5" name="TextBox 4">
            <a:extLst>
              <a:ext uri="{FF2B5EF4-FFF2-40B4-BE49-F238E27FC236}">
                <a16:creationId xmlns:a16="http://schemas.microsoft.com/office/drawing/2014/main" id="{364DE38F-D663-250B-C4CF-DC99C5641EF4}"/>
              </a:ext>
            </a:extLst>
          </p:cNvPr>
          <p:cNvSpPr txBox="1"/>
          <p:nvPr/>
        </p:nvSpPr>
        <p:spPr>
          <a:xfrm>
            <a:off x="611560" y="3767519"/>
            <a:ext cx="8136904" cy="2308324"/>
          </a:xfrm>
          <a:prstGeom prst="rect">
            <a:avLst/>
          </a:prstGeom>
          <a:noFill/>
        </p:spPr>
        <p:txBody>
          <a:bodyPr wrap="square">
            <a:spAutoFit/>
          </a:bodyPr>
          <a:lstStyle/>
          <a:p>
            <a:pPr algn="ctr" eaLnBrk="1" fontAlgn="auto" hangingPunct="1">
              <a:spcAft>
                <a:spcPts val="0"/>
              </a:spcAft>
              <a:defRPr/>
            </a:pPr>
            <a:r>
              <a:rPr lang="en-GB" sz="2400" b="1">
                <a:solidFill>
                  <a:schemeClr val="tx2"/>
                </a:solidFill>
                <a:latin typeface="Segoe UI" pitchFamily="34" charset="0"/>
              </a:rPr>
              <a:t>If you have any question please contact us via the advice line </a:t>
            </a:r>
          </a:p>
          <a:p>
            <a:pPr algn="ctr" eaLnBrk="1" fontAlgn="auto" hangingPunct="1">
              <a:spcAft>
                <a:spcPts val="0"/>
              </a:spcAft>
              <a:defRPr/>
            </a:pPr>
            <a:endParaRPr lang="en-GB" sz="2400" b="1">
              <a:solidFill>
                <a:schemeClr val="tx2"/>
              </a:solidFill>
              <a:latin typeface="Segoe UI" pitchFamily="34" charset="0"/>
            </a:endParaRPr>
          </a:p>
          <a:p>
            <a:pPr algn="ctr" eaLnBrk="1" fontAlgn="auto" hangingPunct="1">
              <a:spcAft>
                <a:spcPts val="0"/>
              </a:spcAft>
              <a:defRPr/>
            </a:pPr>
            <a:r>
              <a:rPr lang="en-GB" sz="2400" b="1">
                <a:solidFill>
                  <a:schemeClr val="tx2"/>
                </a:solidFill>
                <a:latin typeface="Segoe UI" pitchFamily="34" charset="0"/>
              </a:rPr>
              <a:t>We hope your new drug works well and without any side effects! </a:t>
            </a:r>
          </a:p>
          <a:p>
            <a:pPr algn="ctr" eaLnBrk="1" fontAlgn="auto" hangingPunct="1">
              <a:spcAft>
                <a:spcPts val="0"/>
              </a:spcAft>
              <a:defRPr/>
            </a:pPr>
            <a:r>
              <a:rPr lang="en-GB" sz="2400" b="1">
                <a:solidFill>
                  <a:schemeClr val="tx2"/>
                </a:solidFill>
                <a:latin typeface="Segoe UI" pitchFamily="34" charset="0"/>
              </a:rPr>
              <a:t>The Virtual Biologic team </a:t>
            </a:r>
          </a:p>
        </p:txBody>
      </p:sp>
      <p:sp>
        <p:nvSpPr>
          <p:cNvPr id="3" name="Footer Placeholder 2">
            <a:extLst>
              <a:ext uri="{FF2B5EF4-FFF2-40B4-BE49-F238E27FC236}">
                <a16:creationId xmlns:a16="http://schemas.microsoft.com/office/drawing/2014/main" id="{AA2A1108-3D72-8620-D3FC-AD1B295DAABE}"/>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6" name="Slide Number Placeholder 5">
            <a:extLst>
              <a:ext uri="{FF2B5EF4-FFF2-40B4-BE49-F238E27FC236}">
                <a16:creationId xmlns:a16="http://schemas.microsoft.com/office/drawing/2014/main" id="{A68A58C0-9074-01CC-FB6D-28B04DDD135C}"/>
              </a:ext>
            </a:extLst>
          </p:cNvPr>
          <p:cNvSpPr>
            <a:spLocks noGrp="1"/>
          </p:cNvSpPr>
          <p:nvPr>
            <p:ph type="sldNum" sz="quarter" idx="12"/>
          </p:nvPr>
        </p:nvSpPr>
        <p:spPr/>
        <p:txBody>
          <a:bodyPr/>
          <a:lstStyle/>
          <a:p>
            <a:pPr>
              <a:defRPr/>
            </a:pPr>
            <a:fld id="{E0E7E22A-C1DD-4B8A-B8D8-1096309ADB27}" type="slidenum">
              <a:rPr lang="en-GB" smtClean="0"/>
              <a:pPr>
                <a:defRPr/>
              </a:pPr>
              <a:t>52</a:t>
            </a:fld>
            <a:endParaRPr lang="en-GB"/>
          </a:p>
        </p:txBody>
      </p:sp>
      <p:pic>
        <p:nvPicPr>
          <p:cNvPr id="7" name="Picture 6">
            <a:extLst>
              <a:ext uri="{FF2B5EF4-FFF2-40B4-BE49-F238E27FC236}">
                <a16:creationId xmlns:a16="http://schemas.microsoft.com/office/drawing/2014/main" id="{0C8568F1-FD9C-7743-A215-BD6E536F4E96}"/>
              </a:ext>
            </a:extLst>
          </p:cNvPr>
          <p:cNvPicPr>
            <a:picLocks noChangeAspect="1"/>
          </p:cNvPicPr>
          <p:nvPr/>
        </p:nvPicPr>
        <p:blipFill>
          <a:blip r:embed="rId3"/>
          <a:stretch>
            <a:fillRect/>
          </a:stretch>
        </p:blipFill>
        <p:spPr>
          <a:xfrm>
            <a:off x="6552838" y="5562419"/>
            <a:ext cx="2591162" cy="129558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rtlCol="0">
            <a:normAutofit/>
          </a:bodyPr>
          <a:lstStyle/>
          <a:p>
            <a:pPr eaLnBrk="1" fontAlgn="auto" hangingPunct="1">
              <a:spcAft>
                <a:spcPts val="0"/>
              </a:spcAft>
              <a:defRPr/>
            </a:pPr>
            <a:r>
              <a:rPr lang="en-GB" sz="3200">
                <a:solidFill>
                  <a:schemeClr val="bg1"/>
                </a:solidFill>
                <a:latin typeface="Segoe UI" pitchFamily="34" charset="0"/>
                <a:ea typeface="Segoe UI" pitchFamily="34" charset="0"/>
                <a:cs typeface="Segoe UI" pitchFamily="34" charset="0"/>
              </a:rPr>
              <a:t>Types of Biologics and Targeted Synthetic DMARDS</a:t>
            </a:r>
          </a:p>
        </p:txBody>
      </p:sp>
      <p:sp>
        <p:nvSpPr>
          <p:cNvPr id="5123" name="Content Placeholder 2"/>
          <p:cNvSpPr>
            <a:spLocks noGrp="1"/>
          </p:cNvSpPr>
          <p:nvPr>
            <p:ph idx="1"/>
          </p:nvPr>
        </p:nvSpPr>
        <p:spPr>
          <a:xfrm>
            <a:off x="323528" y="1484784"/>
            <a:ext cx="8712968" cy="4525963"/>
          </a:xfrm>
        </p:spPr>
        <p:txBody>
          <a:bodyPr/>
          <a:lstStyle/>
          <a:p>
            <a:pPr marL="0" lvl="1" indent="0">
              <a:spcBef>
                <a:spcPts val="0"/>
              </a:spcBef>
              <a:spcAft>
                <a:spcPts val="600"/>
              </a:spcAft>
              <a:buNone/>
            </a:pPr>
            <a:r>
              <a:rPr lang="en-GB" sz="1800" dirty="0">
                <a:latin typeface="Arial" panose="020B0604020202020204" pitchFamily="34" charset="0"/>
                <a:cs typeface="Arial" panose="020B0604020202020204" pitchFamily="34" charset="0"/>
              </a:rPr>
              <a:t>Biologics &amp; </a:t>
            </a:r>
            <a:r>
              <a:rPr lang="en-GB" sz="1800" dirty="0" err="1">
                <a:latin typeface="Arial" panose="020B0604020202020204" pitchFamily="34" charset="0"/>
                <a:cs typeface="Arial" panose="020B0604020202020204" pitchFamily="34" charset="0"/>
              </a:rPr>
              <a:t>tsDMARDs</a:t>
            </a:r>
            <a:r>
              <a:rPr lang="en-GB" sz="1800" dirty="0">
                <a:latin typeface="Arial" panose="020B0604020202020204" pitchFamily="34" charset="0"/>
                <a:cs typeface="Arial" panose="020B0604020202020204" pitchFamily="34" charset="0"/>
              </a:rPr>
              <a:t> have a generic name and a brand name, </a:t>
            </a:r>
            <a:r>
              <a:rPr lang="en-GB" sz="1800" dirty="0" err="1">
                <a:latin typeface="Arial" panose="020B0604020202020204" pitchFamily="34" charset="0"/>
                <a:cs typeface="Arial" panose="020B0604020202020204" pitchFamily="34" charset="0"/>
              </a:rPr>
              <a:t>e.g</a:t>
            </a:r>
            <a:r>
              <a:rPr lang="en-GB" sz="1800" dirty="0">
                <a:latin typeface="Arial" panose="020B0604020202020204" pitchFamily="34" charset="0"/>
                <a:cs typeface="Arial" panose="020B0604020202020204" pitchFamily="34" charset="0"/>
              </a:rPr>
              <a:t> Ibuprofen = generic name &amp; Nurofen® = brand name</a:t>
            </a:r>
          </a:p>
          <a:p>
            <a:pPr marL="0" lvl="1" indent="0">
              <a:spcBef>
                <a:spcPts val="0"/>
              </a:spcBef>
              <a:spcAft>
                <a:spcPts val="600"/>
              </a:spcAft>
              <a:buNone/>
            </a:pPr>
            <a:r>
              <a:rPr lang="en-GB" sz="1800" dirty="0">
                <a:latin typeface="Arial" panose="020B0604020202020204" pitchFamily="34" charset="0"/>
                <a:cs typeface="Arial" panose="020B0604020202020204" pitchFamily="34" charset="0"/>
              </a:rPr>
              <a:t>When better value brands become available Dudley Group Hospitals will assess and aim to switch patients to the better value brands, this supports sustainability for DGH &amp; the NHS. </a:t>
            </a:r>
          </a:p>
          <a:p>
            <a:pPr marL="0" lvl="1" indent="0">
              <a:spcBef>
                <a:spcPts val="0"/>
              </a:spcBef>
              <a:spcAft>
                <a:spcPts val="600"/>
              </a:spcAft>
              <a:buNone/>
            </a:pPr>
            <a:r>
              <a:rPr lang="en-GB" sz="1800" dirty="0">
                <a:latin typeface="Arial" panose="020B0604020202020204" pitchFamily="34" charset="0"/>
                <a:cs typeface="Arial" panose="020B0604020202020204" pitchFamily="34" charset="0"/>
              </a:rPr>
              <a:t>Below is a list of the treatments available &amp; their generic names.</a:t>
            </a:r>
          </a:p>
          <a:p>
            <a:pPr marL="0" lvl="1" indent="0">
              <a:spcBef>
                <a:spcPts val="0"/>
              </a:spcBef>
              <a:spcAft>
                <a:spcPts val="600"/>
              </a:spcAft>
              <a:buNone/>
            </a:pPr>
            <a:r>
              <a:rPr lang="en-GB" sz="1800" u="sng" dirty="0">
                <a:latin typeface="Arial" panose="020B0604020202020204" pitchFamily="34" charset="0"/>
                <a:cs typeface="Arial" panose="020B0604020202020204" pitchFamily="34" charset="0"/>
              </a:rPr>
              <a:t>Biologics</a:t>
            </a:r>
            <a:endParaRPr lang="el-GR" sz="1800" u="sng" dirty="0">
              <a:latin typeface="Arial" panose="020B0604020202020204" pitchFamily="34" charset="0"/>
              <a:cs typeface="Arial" panose="020B0604020202020204" pitchFamily="34" charset="0"/>
            </a:endParaRPr>
          </a:p>
          <a:p>
            <a:pPr>
              <a:spcBef>
                <a:spcPts val="600"/>
              </a:spcBef>
              <a:spcAft>
                <a:spcPts val="600"/>
              </a:spcAft>
            </a:pPr>
            <a:r>
              <a:rPr lang="en-GB" sz="1600" dirty="0">
                <a:latin typeface="Arial" panose="020B0604020202020204" pitchFamily="34" charset="0"/>
                <a:ea typeface="Segoe UI" pitchFamily="34" charset="0"/>
                <a:cs typeface="Arial" panose="020B0604020202020204" pitchFamily="34" charset="0"/>
              </a:rPr>
              <a:t>Anti-TNF class:  </a:t>
            </a:r>
            <a:r>
              <a:rPr lang="en-GB" sz="1600" b="1" dirty="0">
                <a:latin typeface="Arial" panose="020B0604020202020204" pitchFamily="34" charset="0"/>
                <a:ea typeface="Segoe UI" pitchFamily="34" charset="0"/>
                <a:cs typeface="Arial" panose="020B0604020202020204" pitchFamily="34" charset="0"/>
              </a:rPr>
              <a:t>Adalimumab, Etanercept, Certolizumab &amp; Golimumab </a:t>
            </a:r>
            <a:r>
              <a:rPr lang="en-GB" sz="1600" dirty="0">
                <a:latin typeface="Arial" panose="020B0604020202020204" pitchFamily="34" charset="0"/>
                <a:ea typeface="Segoe UI" pitchFamily="34" charset="0"/>
                <a:cs typeface="Arial" panose="020B0604020202020204" pitchFamily="34" charset="0"/>
              </a:rPr>
              <a:t>(all are </a:t>
            </a:r>
            <a:r>
              <a:rPr lang="en-GB" sz="1600" dirty="0">
                <a:solidFill>
                  <a:srgbClr val="00B0F0"/>
                </a:solidFill>
                <a:latin typeface="Arial" panose="020B0604020202020204" pitchFamily="34" charset="0"/>
                <a:ea typeface="Segoe UI" pitchFamily="34" charset="0"/>
                <a:cs typeface="Arial" panose="020B0604020202020204" pitchFamily="34" charset="0"/>
              </a:rPr>
              <a:t>INJECTIONS</a:t>
            </a:r>
            <a:r>
              <a:rPr lang="en-GB" sz="1600" dirty="0">
                <a:latin typeface="Arial" panose="020B0604020202020204" pitchFamily="34" charset="0"/>
                <a:ea typeface="Segoe UI" pitchFamily="34" charset="0"/>
                <a:cs typeface="Arial" panose="020B0604020202020204" pitchFamily="34" charset="0"/>
              </a:rPr>
              <a:t>) </a:t>
            </a:r>
            <a:r>
              <a:rPr lang="en-GB" sz="1600" b="1" dirty="0">
                <a:latin typeface="Arial" panose="020B0604020202020204" pitchFamily="34" charset="0"/>
                <a:ea typeface="Segoe UI" pitchFamily="34" charset="0"/>
                <a:cs typeface="Arial" panose="020B0604020202020204" pitchFamily="34" charset="0"/>
              </a:rPr>
              <a:t>Infliximab</a:t>
            </a:r>
            <a:r>
              <a:rPr lang="en-GB" sz="1600" dirty="0">
                <a:latin typeface="Arial" panose="020B0604020202020204" pitchFamily="34" charset="0"/>
                <a:ea typeface="Segoe UI" pitchFamily="34" charset="0"/>
                <a:cs typeface="Arial" panose="020B0604020202020204" pitchFamily="34" charset="0"/>
              </a:rPr>
              <a:t> (available as </a:t>
            </a:r>
            <a:r>
              <a:rPr lang="en-GB" sz="1600" dirty="0">
                <a:solidFill>
                  <a:srgbClr val="00B0F0"/>
                </a:solidFill>
                <a:latin typeface="Arial" panose="020B0604020202020204" pitchFamily="34" charset="0"/>
                <a:ea typeface="Segoe UI" pitchFamily="34" charset="0"/>
                <a:cs typeface="Arial" panose="020B0604020202020204" pitchFamily="34" charset="0"/>
              </a:rPr>
              <a:t>INJECTION</a:t>
            </a:r>
            <a:r>
              <a:rPr lang="en-GB" sz="1600" dirty="0">
                <a:latin typeface="Arial" panose="020B0604020202020204" pitchFamily="34" charset="0"/>
                <a:ea typeface="Segoe UI" pitchFamily="34" charset="0"/>
                <a:cs typeface="Arial" panose="020B0604020202020204" pitchFamily="34" charset="0"/>
              </a:rPr>
              <a:t> &amp; hospital </a:t>
            </a:r>
            <a:r>
              <a:rPr lang="en-GB" sz="1600" dirty="0">
                <a:solidFill>
                  <a:srgbClr val="00B050"/>
                </a:solidFill>
                <a:latin typeface="Arial" panose="020B0604020202020204" pitchFamily="34" charset="0"/>
                <a:ea typeface="Segoe UI" pitchFamily="34" charset="0"/>
                <a:cs typeface="Arial" panose="020B0604020202020204" pitchFamily="34" charset="0"/>
              </a:rPr>
              <a:t>INFUSION</a:t>
            </a:r>
            <a:r>
              <a:rPr lang="en-GB" sz="1600" dirty="0">
                <a:latin typeface="Arial" panose="020B0604020202020204" pitchFamily="34" charset="0"/>
                <a:ea typeface="Segoe UI" pitchFamily="34" charset="0"/>
                <a:cs typeface="Arial" panose="020B0604020202020204" pitchFamily="34" charset="0"/>
              </a:rPr>
              <a:t>) </a:t>
            </a:r>
          </a:p>
          <a:p>
            <a:pPr>
              <a:spcBef>
                <a:spcPts val="600"/>
              </a:spcBef>
              <a:spcAft>
                <a:spcPts val="600"/>
              </a:spcAft>
            </a:pPr>
            <a:r>
              <a:rPr lang="en-GB" sz="1600" dirty="0">
                <a:latin typeface="Arial" panose="020B0604020202020204" pitchFamily="34" charset="0"/>
                <a:ea typeface="Segoe UI" pitchFamily="34" charset="0"/>
                <a:cs typeface="Arial" panose="020B0604020202020204" pitchFamily="34" charset="0"/>
              </a:rPr>
              <a:t>B cell depletion class : </a:t>
            </a:r>
            <a:r>
              <a:rPr lang="en-GB" sz="1600" b="1" dirty="0">
                <a:latin typeface="Arial" panose="020B0604020202020204" pitchFamily="34" charset="0"/>
                <a:ea typeface="Segoe UI" pitchFamily="34" charset="0"/>
                <a:cs typeface="Arial" panose="020B0604020202020204" pitchFamily="34" charset="0"/>
              </a:rPr>
              <a:t>Rituximab</a:t>
            </a:r>
            <a:r>
              <a:rPr lang="en-GB" sz="1600" dirty="0">
                <a:latin typeface="Arial" panose="020B0604020202020204" pitchFamily="34" charset="0"/>
                <a:ea typeface="Segoe UI" pitchFamily="34" charset="0"/>
                <a:cs typeface="Arial" panose="020B0604020202020204" pitchFamily="34" charset="0"/>
              </a:rPr>
              <a:t> (</a:t>
            </a:r>
            <a:r>
              <a:rPr lang="en-GB" sz="1600" dirty="0">
                <a:solidFill>
                  <a:srgbClr val="00B050"/>
                </a:solidFill>
                <a:latin typeface="Arial" panose="020B0604020202020204" pitchFamily="34" charset="0"/>
                <a:ea typeface="Segoe UI" pitchFamily="34" charset="0"/>
                <a:cs typeface="Arial" panose="020B0604020202020204" pitchFamily="34" charset="0"/>
              </a:rPr>
              <a:t>INFUSION</a:t>
            </a:r>
            <a:r>
              <a:rPr lang="en-GB" sz="1600" dirty="0">
                <a:latin typeface="Arial" panose="020B0604020202020204" pitchFamily="34" charset="0"/>
                <a:ea typeface="Segoe UI" pitchFamily="34" charset="0"/>
                <a:cs typeface="Arial" panose="020B0604020202020204" pitchFamily="34" charset="0"/>
              </a:rPr>
              <a:t>)</a:t>
            </a:r>
            <a:endParaRPr lang="el-GR" sz="1600" dirty="0">
              <a:latin typeface="Arial" panose="020B0604020202020204" pitchFamily="34" charset="0"/>
              <a:ea typeface="Segoe UI" pitchFamily="34" charset="0"/>
              <a:cs typeface="Arial" panose="020B0604020202020204" pitchFamily="34" charset="0"/>
            </a:endParaRPr>
          </a:p>
          <a:p>
            <a:pPr>
              <a:spcBef>
                <a:spcPts val="600"/>
              </a:spcBef>
              <a:spcAft>
                <a:spcPts val="600"/>
              </a:spcAft>
            </a:pPr>
            <a:r>
              <a:rPr lang="en-GB" sz="1600" dirty="0">
                <a:latin typeface="Arial" panose="020B0604020202020204" pitchFamily="34" charset="0"/>
                <a:ea typeface="Segoe UI" pitchFamily="34" charset="0"/>
                <a:cs typeface="Arial" panose="020B0604020202020204" pitchFamily="34" charset="0"/>
              </a:rPr>
              <a:t>Anti-IL6 class: </a:t>
            </a:r>
            <a:r>
              <a:rPr lang="en-GB" sz="1600" b="1" dirty="0">
                <a:latin typeface="Arial" panose="020B0604020202020204" pitchFamily="34" charset="0"/>
                <a:ea typeface="Segoe UI" pitchFamily="34" charset="0"/>
                <a:cs typeface="Arial" panose="020B0604020202020204" pitchFamily="34" charset="0"/>
              </a:rPr>
              <a:t>Tocilizumab, Sarilumab </a:t>
            </a:r>
            <a:r>
              <a:rPr lang="en-GB" sz="1600" dirty="0">
                <a:latin typeface="Arial" panose="020B0604020202020204" pitchFamily="34" charset="0"/>
                <a:ea typeface="Segoe UI" pitchFamily="34" charset="0"/>
                <a:cs typeface="Arial" panose="020B0604020202020204" pitchFamily="34" charset="0"/>
              </a:rPr>
              <a:t>(both are </a:t>
            </a:r>
            <a:r>
              <a:rPr lang="en-GB" sz="1600" dirty="0">
                <a:solidFill>
                  <a:srgbClr val="00B0F0"/>
                </a:solidFill>
                <a:latin typeface="Arial" panose="020B0604020202020204" pitchFamily="34" charset="0"/>
                <a:ea typeface="Segoe UI" pitchFamily="34" charset="0"/>
                <a:cs typeface="Arial" panose="020B0604020202020204" pitchFamily="34" charset="0"/>
              </a:rPr>
              <a:t>INJECTIONS</a:t>
            </a:r>
            <a:r>
              <a:rPr lang="en-GB" sz="1600" dirty="0">
                <a:latin typeface="Arial" panose="020B0604020202020204" pitchFamily="34" charset="0"/>
                <a:ea typeface="Segoe UI" pitchFamily="34" charset="0"/>
                <a:cs typeface="Arial" panose="020B0604020202020204" pitchFamily="34" charset="0"/>
              </a:rPr>
              <a:t>)</a:t>
            </a:r>
          </a:p>
          <a:p>
            <a:pPr>
              <a:spcBef>
                <a:spcPts val="600"/>
              </a:spcBef>
              <a:spcAft>
                <a:spcPts val="600"/>
              </a:spcAft>
            </a:pPr>
            <a:r>
              <a:rPr lang="en-GB" sz="1600" dirty="0">
                <a:latin typeface="Arial" panose="020B0604020202020204" pitchFamily="34" charset="0"/>
                <a:ea typeface="Segoe UI" pitchFamily="34" charset="0"/>
                <a:cs typeface="Arial" panose="020B0604020202020204" pitchFamily="34" charset="0"/>
              </a:rPr>
              <a:t>Anti-CD40 class: </a:t>
            </a:r>
            <a:r>
              <a:rPr lang="en-GB" sz="1600" b="1" dirty="0">
                <a:latin typeface="Arial" panose="020B0604020202020204" pitchFamily="34" charset="0"/>
                <a:ea typeface="Segoe UI" pitchFamily="34" charset="0"/>
                <a:cs typeface="Arial" panose="020B0604020202020204" pitchFamily="34" charset="0"/>
              </a:rPr>
              <a:t>Abatacept</a:t>
            </a:r>
            <a:r>
              <a:rPr lang="en-GB" sz="1600" dirty="0">
                <a:latin typeface="Arial" panose="020B0604020202020204" pitchFamily="34" charset="0"/>
                <a:ea typeface="Segoe UI" pitchFamily="34" charset="0"/>
                <a:cs typeface="Arial" panose="020B0604020202020204" pitchFamily="34" charset="0"/>
              </a:rPr>
              <a:t> (</a:t>
            </a:r>
            <a:r>
              <a:rPr lang="en-GB" sz="1600" dirty="0">
                <a:solidFill>
                  <a:srgbClr val="00B0F0"/>
                </a:solidFill>
                <a:latin typeface="Arial" panose="020B0604020202020204" pitchFamily="34" charset="0"/>
                <a:ea typeface="Segoe UI" pitchFamily="34" charset="0"/>
                <a:cs typeface="Arial" panose="020B0604020202020204" pitchFamily="34" charset="0"/>
              </a:rPr>
              <a:t>INJECTION</a:t>
            </a:r>
            <a:r>
              <a:rPr lang="en-GB" sz="1600" dirty="0">
                <a:latin typeface="Arial" panose="020B0604020202020204" pitchFamily="34" charset="0"/>
                <a:ea typeface="Segoe UI" pitchFamily="34" charset="0"/>
                <a:cs typeface="Arial" panose="020B0604020202020204" pitchFamily="34" charset="0"/>
              </a:rPr>
              <a:t>)</a:t>
            </a:r>
          </a:p>
          <a:p>
            <a:pPr marL="0" indent="0">
              <a:spcBef>
                <a:spcPts val="600"/>
              </a:spcBef>
              <a:spcAft>
                <a:spcPts val="600"/>
              </a:spcAft>
              <a:buNone/>
            </a:pPr>
            <a:r>
              <a:rPr lang="en-GB" sz="1800" u="sng" dirty="0">
                <a:latin typeface="Arial" panose="020B0604020202020204" pitchFamily="34" charset="0"/>
                <a:cs typeface="Arial" panose="020B0604020202020204" pitchFamily="34" charset="0"/>
              </a:rPr>
              <a:t>Target Synthetic DMARDs</a:t>
            </a:r>
          </a:p>
          <a:p>
            <a:pPr>
              <a:spcBef>
                <a:spcPts val="600"/>
              </a:spcBef>
              <a:spcAft>
                <a:spcPts val="600"/>
              </a:spcAft>
            </a:pPr>
            <a:r>
              <a:rPr lang="en-GB" sz="1600" dirty="0">
                <a:latin typeface="Arial" panose="020B0604020202020204" pitchFamily="34" charset="0"/>
                <a:cs typeface="Arial" panose="020B0604020202020204" pitchFamily="34" charset="0"/>
              </a:rPr>
              <a:t>JAK inhibitors</a:t>
            </a:r>
            <a:r>
              <a:rPr lang="en-GB" sz="1600" b="1" dirty="0">
                <a:latin typeface="Arial" panose="020B0604020202020204" pitchFamily="34" charset="0"/>
                <a:cs typeface="Arial" panose="020B0604020202020204" pitchFamily="34" charset="0"/>
              </a:rPr>
              <a:t>: Baricitinib, Tofacitinib, Upadacitinib &amp; </a:t>
            </a:r>
            <a:r>
              <a:rPr lang="en-GB" sz="1600" b="1" dirty="0" err="1">
                <a:latin typeface="Arial" panose="020B0604020202020204" pitchFamily="34" charset="0"/>
                <a:cs typeface="Arial" panose="020B0604020202020204" pitchFamily="34" charset="0"/>
              </a:rPr>
              <a:t>Filgotinib</a:t>
            </a:r>
            <a:r>
              <a:rPr lang="en-GB" sz="1600" b="1" dirty="0">
                <a:latin typeface="Arial" panose="020B0604020202020204" pitchFamily="34" charset="0"/>
                <a:cs typeface="Arial" panose="020B0604020202020204" pitchFamily="34" charset="0"/>
              </a:rPr>
              <a:t> </a:t>
            </a:r>
            <a:r>
              <a:rPr lang="en-GB" sz="1600" dirty="0">
                <a:latin typeface="Arial" panose="020B0604020202020204" pitchFamily="34" charset="0"/>
                <a:ea typeface="Segoe UI" pitchFamily="34" charset="0"/>
                <a:cs typeface="Arial" panose="020B0604020202020204" pitchFamily="34" charset="0"/>
              </a:rPr>
              <a:t>(all are </a:t>
            </a:r>
            <a:r>
              <a:rPr lang="en-GB" sz="1600" dirty="0">
                <a:solidFill>
                  <a:srgbClr val="00B0F0"/>
                </a:solidFill>
                <a:latin typeface="Arial" panose="020B0604020202020204" pitchFamily="34" charset="0"/>
                <a:ea typeface="Segoe UI" pitchFamily="34" charset="0"/>
                <a:cs typeface="Arial" panose="020B0604020202020204" pitchFamily="34" charset="0"/>
              </a:rPr>
              <a:t>TABLETS</a:t>
            </a:r>
            <a:r>
              <a:rPr lang="en-GB" sz="1600" dirty="0">
                <a:latin typeface="Arial" panose="020B0604020202020204" pitchFamily="34" charset="0"/>
                <a:ea typeface="Segoe UI"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9909DD7-9789-111B-790F-6515C476D645}"/>
              </a:ext>
            </a:extLst>
          </p:cNvPr>
          <p:cNvSpPr>
            <a:spLocks noGrp="1"/>
          </p:cNvSpPr>
          <p:nvPr>
            <p:ph type="ftr" sz="quarter" idx="11"/>
          </p:nvPr>
        </p:nvSpPr>
        <p:spPr/>
        <p:txBody>
          <a:bodyPr/>
          <a:lstStyle/>
          <a:p>
            <a:pPr>
              <a:defRPr/>
            </a:pPr>
            <a:r>
              <a:rPr lang="en-GB" dirty="0"/>
              <a:t>Dudley Rheumatology RA VBC Patient Education Version 1.2 11th June 2024</a:t>
            </a:r>
          </a:p>
        </p:txBody>
      </p:sp>
      <p:sp>
        <p:nvSpPr>
          <p:cNvPr id="5" name="Slide Number Placeholder 4">
            <a:extLst>
              <a:ext uri="{FF2B5EF4-FFF2-40B4-BE49-F238E27FC236}">
                <a16:creationId xmlns:a16="http://schemas.microsoft.com/office/drawing/2014/main" id="{E62D956E-93AD-8D94-9CE1-A003838C9386}"/>
              </a:ext>
            </a:extLst>
          </p:cNvPr>
          <p:cNvSpPr>
            <a:spLocks noGrp="1"/>
          </p:cNvSpPr>
          <p:nvPr>
            <p:ph type="sldNum" sz="quarter" idx="12"/>
          </p:nvPr>
        </p:nvSpPr>
        <p:spPr/>
        <p:txBody>
          <a:bodyPr/>
          <a:lstStyle/>
          <a:p>
            <a:pPr>
              <a:defRPr/>
            </a:pPr>
            <a:fld id="{68EFAA53-B5B7-4425-9958-868BAA75E838}" type="slidenum">
              <a:rPr lang="en-GB" smtClean="0"/>
              <a:pPr>
                <a:defRPr/>
              </a:pPr>
              <a:t>6</a:t>
            </a:fld>
            <a:endParaRPr lang="en-GB"/>
          </a:p>
        </p:txBody>
      </p:sp>
    </p:spTree>
    <p:extLst>
      <p:ext uri="{BB962C8B-B14F-4D97-AF65-F5344CB8AC3E}">
        <p14:creationId xmlns:p14="http://schemas.microsoft.com/office/powerpoint/2010/main" val="3773863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71311E-6517-3A5C-9243-556D55E7DAC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9F39DC-C0E2-F8A2-3AA9-46DA1D3B0C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17A12D9E-3716-6E89-D92F-4EF4A0BEA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Rectangle 12">
            <a:extLst>
              <a:ext uri="{FF2B5EF4-FFF2-40B4-BE49-F238E27FC236}">
                <a16:creationId xmlns:a16="http://schemas.microsoft.com/office/drawing/2014/main" id="{19375A07-5DD2-6250-160A-6F1522805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Rectangle 14">
            <a:extLst>
              <a:ext uri="{FF2B5EF4-FFF2-40B4-BE49-F238E27FC236}">
                <a16:creationId xmlns:a16="http://schemas.microsoft.com/office/drawing/2014/main" id="{ADE7A476-C7B5-7B89-5A69-7583BB45F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Rectangle 16">
            <a:extLst>
              <a:ext uri="{FF2B5EF4-FFF2-40B4-BE49-F238E27FC236}">
                <a16:creationId xmlns:a16="http://schemas.microsoft.com/office/drawing/2014/main" id="{E7760C78-12BE-FD04-E01E-F7E6F9E984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Freeform: Shape 18">
            <a:extLst>
              <a:ext uri="{FF2B5EF4-FFF2-40B4-BE49-F238E27FC236}">
                <a16:creationId xmlns:a16="http://schemas.microsoft.com/office/drawing/2014/main" id="{EE2E5206-39F7-69B3-B477-667434633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620ABE87-F42B-98F7-C093-525D3C1C69EA}"/>
              </a:ext>
            </a:extLst>
          </p:cNvPr>
          <p:cNvSpPr>
            <a:spLocks noGrp="1"/>
          </p:cNvSpPr>
          <p:nvPr>
            <p:ph type="ctrTitle"/>
          </p:nvPr>
        </p:nvSpPr>
        <p:spPr>
          <a:xfrm>
            <a:off x="986118" y="735106"/>
            <a:ext cx="7540322" cy="2928470"/>
          </a:xfrm>
        </p:spPr>
        <p:txBody>
          <a:bodyPr anchor="b">
            <a:normAutofit/>
          </a:bodyPr>
          <a:lstStyle/>
          <a:p>
            <a:pPr algn="l">
              <a:lnSpc>
                <a:spcPct val="90000"/>
              </a:lnSpc>
            </a:pPr>
            <a:r>
              <a:rPr lang="en-GB" sz="4000">
                <a:solidFill>
                  <a:schemeClr val="bg1"/>
                </a:solidFill>
                <a:ea typeface="Segoe UI" pitchFamily="34" charset="0"/>
                <a:cs typeface="Segoe UI" pitchFamily="34" charset="0"/>
              </a:rPr>
              <a:t>Education pack</a:t>
            </a:r>
            <a:r>
              <a:rPr lang="en-GB" sz="3900">
                <a:solidFill>
                  <a:srgbClr val="FFFFFF"/>
                </a:solidFill>
                <a:ea typeface="Segoe UI" pitchFamily="34" charset="0"/>
                <a:cs typeface="Segoe UI" pitchFamily="34" charset="0"/>
              </a:rPr>
              <a:t> for patients with Rheumatoid Arthritis treated with Biologics and Targeted synthetic DMARDs at Dudley Group</a:t>
            </a:r>
            <a:endParaRPr lang="en-GB" sz="3900">
              <a:solidFill>
                <a:srgbClr val="FFFFFF"/>
              </a:solidFill>
            </a:endParaRPr>
          </a:p>
        </p:txBody>
      </p:sp>
      <p:sp>
        <p:nvSpPr>
          <p:cNvPr id="3" name="Subtitle 2">
            <a:extLst>
              <a:ext uri="{FF2B5EF4-FFF2-40B4-BE49-F238E27FC236}">
                <a16:creationId xmlns:a16="http://schemas.microsoft.com/office/drawing/2014/main" id="{8E7FC3BC-5131-A4D9-F0A9-C7B3300BD93E}"/>
              </a:ext>
            </a:extLst>
          </p:cNvPr>
          <p:cNvSpPr>
            <a:spLocks noGrp="1"/>
          </p:cNvSpPr>
          <p:nvPr>
            <p:ph type="subTitle" idx="1"/>
          </p:nvPr>
        </p:nvSpPr>
        <p:spPr>
          <a:xfrm>
            <a:off x="1013011" y="4870824"/>
            <a:ext cx="7504463" cy="1458258"/>
          </a:xfrm>
        </p:spPr>
        <p:txBody>
          <a:bodyPr anchor="ctr">
            <a:normAutofit/>
          </a:bodyPr>
          <a:lstStyle/>
          <a:p>
            <a:r>
              <a:rPr lang="en-GB" sz="3200">
                <a:latin typeface="Segoe UI"/>
                <a:cs typeface="Segoe UI"/>
              </a:rPr>
              <a:t>Section 2: Timeline for starting enhanced therapies</a:t>
            </a:r>
          </a:p>
        </p:txBody>
      </p:sp>
      <p:sp>
        <p:nvSpPr>
          <p:cNvPr id="6" name="Slide Number Placeholder 5">
            <a:extLst>
              <a:ext uri="{FF2B5EF4-FFF2-40B4-BE49-F238E27FC236}">
                <a16:creationId xmlns:a16="http://schemas.microsoft.com/office/drawing/2014/main" id="{3B221FF1-992A-CDA3-40F1-57388908E2CD}"/>
              </a:ext>
            </a:extLst>
          </p:cNvPr>
          <p:cNvSpPr>
            <a:spLocks noGrp="1"/>
          </p:cNvSpPr>
          <p:nvPr>
            <p:ph type="sldNum" sz="quarter" idx="12"/>
          </p:nvPr>
        </p:nvSpPr>
        <p:spPr/>
        <p:txBody>
          <a:bodyPr/>
          <a:lstStyle/>
          <a:p>
            <a:pPr>
              <a:defRPr/>
            </a:pPr>
            <a:fld id="{804CA945-C2D4-463E-80F8-2BC35AD057E7}" type="slidenum">
              <a:rPr lang="en-GB" smtClean="0"/>
              <a:pPr>
                <a:defRPr/>
              </a:pPr>
              <a:t>7</a:t>
            </a:fld>
            <a:endParaRPr lang="en-GB"/>
          </a:p>
        </p:txBody>
      </p:sp>
      <p:sp>
        <p:nvSpPr>
          <p:cNvPr id="4" name="Footer Placeholder 3">
            <a:extLst>
              <a:ext uri="{FF2B5EF4-FFF2-40B4-BE49-F238E27FC236}">
                <a16:creationId xmlns:a16="http://schemas.microsoft.com/office/drawing/2014/main" id="{FFAA1091-8495-BC07-1010-29019285DED2}"/>
              </a:ext>
            </a:extLst>
          </p:cNvPr>
          <p:cNvSpPr>
            <a:spLocks noGrp="1"/>
          </p:cNvSpPr>
          <p:nvPr>
            <p:ph type="ftr" sz="quarter" idx="11"/>
          </p:nvPr>
        </p:nvSpPr>
        <p:spPr/>
        <p:txBody>
          <a:bodyPr/>
          <a:lstStyle/>
          <a:p>
            <a:pPr>
              <a:defRPr/>
            </a:pPr>
            <a:r>
              <a:rPr lang="en-GB"/>
              <a:t>Dudley Rheumatology RA VBC Patient Education Version 1.2 11th June 2024</a:t>
            </a:r>
          </a:p>
        </p:txBody>
      </p:sp>
    </p:spTree>
    <p:extLst>
      <p:ext uri="{BB962C8B-B14F-4D97-AF65-F5344CB8AC3E}">
        <p14:creationId xmlns:p14="http://schemas.microsoft.com/office/powerpoint/2010/main" val="178541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6772B-8451-9BEF-793D-FDA51BF606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9FBEA-F769-D61B-C0D9-09C9F504EC1C}"/>
              </a:ext>
            </a:extLst>
          </p:cNvPr>
          <p:cNvSpPr>
            <a:spLocks noGrp="1"/>
          </p:cNvSpPr>
          <p:nvPr>
            <p:ph type="title"/>
          </p:nvPr>
        </p:nvSpPr>
        <p:spPr>
          <a:solidFill>
            <a:schemeClr val="tx2">
              <a:lumMod val="75000"/>
            </a:schemeClr>
          </a:solidFill>
        </p:spPr>
        <p:txBody>
          <a:bodyPr/>
          <a:lstStyle/>
          <a:p>
            <a:pPr>
              <a:defRPr/>
            </a:pPr>
            <a:r>
              <a:rPr lang="en-GB" sz="3200">
                <a:solidFill>
                  <a:schemeClr val="bg1"/>
                </a:solidFill>
                <a:latin typeface="Segoe UI" pitchFamily="34" charset="0"/>
                <a:ea typeface="Segoe UI" pitchFamily="34" charset="0"/>
                <a:cs typeface="Segoe UI" pitchFamily="34" charset="0"/>
              </a:rPr>
              <a:t>The time it takes to initiate your treatmen</a:t>
            </a:r>
            <a:r>
              <a:rPr lang="en-GB" sz="3200">
                <a:solidFill>
                  <a:schemeClr val="bg1"/>
                </a:solidFill>
                <a:ea typeface="Segoe UI" pitchFamily="34" charset="0"/>
                <a:cs typeface="Segoe UI" pitchFamily="34" charset="0"/>
              </a:rPr>
              <a:t>t can vary</a:t>
            </a:r>
            <a:endParaRPr lang="en-GB" sz="2400">
              <a:solidFill>
                <a:schemeClr val="bg1"/>
              </a:solidFill>
              <a:latin typeface="Segoe UI" pitchFamily="34" charset="0"/>
              <a:ea typeface="Segoe UI" pitchFamily="34" charset="0"/>
              <a:cs typeface="Segoe UI" pitchFamily="34" charset="0"/>
            </a:endParaRPr>
          </a:p>
        </p:txBody>
      </p:sp>
      <p:sp>
        <p:nvSpPr>
          <p:cNvPr id="4" name="Rounded Rectangle 3">
            <a:extLst>
              <a:ext uri="{FF2B5EF4-FFF2-40B4-BE49-F238E27FC236}">
                <a16:creationId xmlns:a16="http://schemas.microsoft.com/office/drawing/2014/main" id="{AA79DCD9-55C7-03FD-73E7-85A1DB72A5BB}"/>
              </a:ext>
            </a:extLst>
          </p:cNvPr>
          <p:cNvSpPr/>
          <p:nvPr/>
        </p:nvSpPr>
        <p:spPr>
          <a:xfrm>
            <a:off x="415476" y="5229200"/>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a:ea typeface="+mn-ea"/>
                <a:cs typeface="+mn-cs"/>
              </a:rPr>
              <a:t>Virtual Biologic Clinic Review</a:t>
            </a:r>
          </a:p>
        </p:txBody>
      </p:sp>
      <p:sp>
        <p:nvSpPr>
          <p:cNvPr id="19" name="Rounded Rectangle 18">
            <a:extLst>
              <a:ext uri="{FF2B5EF4-FFF2-40B4-BE49-F238E27FC236}">
                <a16:creationId xmlns:a16="http://schemas.microsoft.com/office/drawing/2014/main" id="{1C07BF64-14F7-D21D-1872-EDABE0A52660}"/>
              </a:ext>
            </a:extLst>
          </p:cNvPr>
          <p:cNvSpPr/>
          <p:nvPr/>
        </p:nvSpPr>
        <p:spPr>
          <a:xfrm>
            <a:off x="415476" y="3420805"/>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a:ea typeface="+mn-ea"/>
                <a:cs typeface="+mn-cs"/>
              </a:rPr>
              <a:t>Pre-screening tests &amp; assessments</a:t>
            </a:r>
          </a:p>
        </p:txBody>
      </p:sp>
      <p:sp>
        <p:nvSpPr>
          <p:cNvPr id="20" name="Rounded Rectangle 19">
            <a:extLst>
              <a:ext uri="{FF2B5EF4-FFF2-40B4-BE49-F238E27FC236}">
                <a16:creationId xmlns:a16="http://schemas.microsoft.com/office/drawing/2014/main" id="{F754FBB8-DDB2-0BCA-25CA-C99D06F4D705}"/>
              </a:ext>
            </a:extLst>
          </p:cNvPr>
          <p:cNvSpPr/>
          <p:nvPr/>
        </p:nvSpPr>
        <p:spPr>
          <a:xfrm>
            <a:off x="454418" y="1556792"/>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a:ln>
                  <a:noFill/>
                </a:ln>
                <a:solidFill>
                  <a:prstClr val="white"/>
                </a:solidFill>
                <a:effectLst/>
                <a:uLnTx/>
                <a:uFillTx/>
                <a:latin typeface="Calibri"/>
                <a:ea typeface="+mn-ea"/>
                <a:cs typeface="+mn-cs"/>
              </a:rPr>
              <a:t>Discussion about escalating treatment</a:t>
            </a:r>
          </a:p>
        </p:txBody>
      </p:sp>
      <p:cxnSp>
        <p:nvCxnSpPr>
          <p:cNvPr id="22" name="Straight Arrow Connector 21">
            <a:extLst>
              <a:ext uri="{FF2B5EF4-FFF2-40B4-BE49-F238E27FC236}">
                <a16:creationId xmlns:a16="http://schemas.microsoft.com/office/drawing/2014/main" id="{E9A6C6BF-D88C-3419-3CBE-803E35EDB81D}"/>
              </a:ext>
            </a:extLst>
          </p:cNvPr>
          <p:cNvCxnSpPr/>
          <p:nvPr/>
        </p:nvCxnSpPr>
        <p:spPr>
          <a:xfrm>
            <a:off x="2151985" y="2783545"/>
            <a:ext cx="0" cy="64545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24BAE2A-424B-9AF2-80BD-6D63AD717DDC}"/>
              </a:ext>
            </a:extLst>
          </p:cNvPr>
          <p:cNvCxnSpPr>
            <a:stCxn id="19" idx="2"/>
          </p:cNvCxnSpPr>
          <p:nvPr/>
        </p:nvCxnSpPr>
        <p:spPr>
          <a:xfrm>
            <a:off x="2124197" y="4644941"/>
            <a:ext cx="0" cy="584259"/>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5C71C529-2A35-72B5-CD93-C2966826F27E}"/>
              </a:ext>
            </a:extLst>
          </p:cNvPr>
          <p:cNvCxnSpPr>
            <a:cxnSpLocks/>
          </p:cNvCxnSpPr>
          <p:nvPr/>
        </p:nvCxnSpPr>
        <p:spPr>
          <a:xfrm>
            <a:off x="4497880" y="2060848"/>
            <a:ext cx="770524"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821C1C8-5E42-9485-A9B7-2FBB08C36FB7}"/>
              </a:ext>
            </a:extLst>
          </p:cNvPr>
          <p:cNvCxnSpPr>
            <a:cxnSpLocks/>
            <a:stCxn id="4" idx="3"/>
          </p:cNvCxnSpPr>
          <p:nvPr/>
        </p:nvCxnSpPr>
        <p:spPr>
          <a:xfrm>
            <a:off x="3832918" y="5841268"/>
            <a:ext cx="66496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DA1898-0C15-5493-4821-5DE22E25EC91}"/>
              </a:ext>
            </a:extLst>
          </p:cNvPr>
          <p:cNvCxnSpPr>
            <a:cxnSpLocks/>
          </p:cNvCxnSpPr>
          <p:nvPr/>
        </p:nvCxnSpPr>
        <p:spPr>
          <a:xfrm flipV="1">
            <a:off x="4497880" y="2060848"/>
            <a:ext cx="0" cy="3780420"/>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D4968ECC-B753-AE93-91AD-1DD6020550BD}"/>
              </a:ext>
            </a:extLst>
          </p:cNvPr>
          <p:cNvGrpSpPr/>
          <p:nvPr/>
        </p:nvGrpSpPr>
        <p:grpSpPr>
          <a:xfrm>
            <a:off x="5238790" y="1553543"/>
            <a:ext cx="3456384" cy="4896544"/>
            <a:chOff x="891275" y="1628800"/>
            <a:chExt cx="3456384" cy="4896544"/>
          </a:xfrm>
        </p:grpSpPr>
        <p:sp>
          <p:nvSpPr>
            <p:cNvPr id="17" name="Rounded Rectangle 3">
              <a:extLst>
                <a:ext uri="{FF2B5EF4-FFF2-40B4-BE49-F238E27FC236}">
                  <a16:creationId xmlns:a16="http://schemas.microsoft.com/office/drawing/2014/main" id="{574355F3-9CF5-B0DD-7428-9010A091BA3E}"/>
                </a:ext>
              </a:extLst>
            </p:cNvPr>
            <p:cNvSpPr/>
            <p:nvPr/>
          </p:nvSpPr>
          <p:spPr>
            <a:xfrm>
              <a:off x="891275" y="5301208"/>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The Day Case or Homecare team will contact you to arrange your treatment start/ delivery, the timeline will be dependent on your availability &amp; ability to be contacted</a:t>
              </a:r>
              <a:endParaRPr lang="en-GB"/>
            </a:p>
          </p:txBody>
        </p:sp>
        <p:sp>
          <p:nvSpPr>
            <p:cNvPr id="18" name="Rounded Rectangle 18">
              <a:extLst>
                <a:ext uri="{FF2B5EF4-FFF2-40B4-BE49-F238E27FC236}">
                  <a16:creationId xmlns:a16="http://schemas.microsoft.com/office/drawing/2014/main" id="{05AE2E73-14CD-047F-4CAC-E6915D832EDE}"/>
                </a:ext>
              </a:extLst>
            </p:cNvPr>
            <p:cNvSpPr/>
            <p:nvPr/>
          </p:nvSpPr>
          <p:spPr>
            <a:xfrm>
              <a:off x="891275" y="3492813"/>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Your prescription is sent to Medical Day Case or Homecare company depending  on which treatment you are having</a:t>
              </a:r>
            </a:p>
          </p:txBody>
        </p:sp>
        <p:sp>
          <p:nvSpPr>
            <p:cNvPr id="21" name="Rounded Rectangle 19">
              <a:extLst>
                <a:ext uri="{FF2B5EF4-FFF2-40B4-BE49-F238E27FC236}">
                  <a16:creationId xmlns:a16="http://schemas.microsoft.com/office/drawing/2014/main" id="{2F774D36-4798-FB08-AAE4-F56C58113692}"/>
                </a:ext>
              </a:extLst>
            </p:cNvPr>
            <p:cNvSpPr/>
            <p:nvPr/>
          </p:nvSpPr>
          <p:spPr>
            <a:xfrm>
              <a:off x="930217" y="1628800"/>
              <a:ext cx="341744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t>Education &amp; consent forms sent to you to read &amp; return</a:t>
              </a:r>
            </a:p>
          </p:txBody>
        </p:sp>
        <p:cxnSp>
          <p:nvCxnSpPr>
            <p:cNvPr id="24" name="Straight Arrow Connector 23">
              <a:extLst>
                <a:ext uri="{FF2B5EF4-FFF2-40B4-BE49-F238E27FC236}">
                  <a16:creationId xmlns:a16="http://schemas.microsoft.com/office/drawing/2014/main" id="{1AA519AE-E59C-2A01-EBE3-6E6D6496CF1B}"/>
                </a:ext>
              </a:extLst>
            </p:cNvPr>
            <p:cNvCxnSpPr/>
            <p:nvPr/>
          </p:nvCxnSpPr>
          <p:spPr>
            <a:xfrm>
              <a:off x="2627784" y="2855553"/>
              <a:ext cx="0" cy="64545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19A6F40-FBD9-AA24-9E68-A51FDC44DADD}"/>
                </a:ext>
              </a:extLst>
            </p:cNvPr>
            <p:cNvCxnSpPr>
              <a:stCxn id="18" idx="2"/>
            </p:cNvCxnSpPr>
            <p:nvPr/>
          </p:nvCxnSpPr>
          <p:spPr>
            <a:xfrm>
              <a:off x="2599996" y="4716949"/>
              <a:ext cx="0" cy="584259"/>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
        <p:nvSpPr>
          <p:cNvPr id="6" name="Slide Number Placeholder 5">
            <a:extLst>
              <a:ext uri="{FF2B5EF4-FFF2-40B4-BE49-F238E27FC236}">
                <a16:creationId xmlns:a16="http://schemas.microsoft.com/office/drawing/2014/main" id="{23EFECF4-7D0B-FE2A-5328-B7EEE9945D6B}"/>
              </a:ext>
            </a:extLst>
          </p:cNvPr>
          <p:cNvSpPr>
            <a:spLocks noGrp="1"/>
          </p:cNvSpPr>
          <p:nvPr>
            <p:ph type="sldNum" sz="quarter" idx="12"/>
          </p:nvPr>
        </p:nvSpPr>
        <p:spPr>
          <a:xfrm>
            <a:off x="6313500" y="6356350"/>
            <a:ext cx="2133600" cy="365125"/>
          </a:xfrm>
        </p:spPr>
        <p:txBody>
          <a:bodyPr/>
          <a:lstStyle/>
          <a:p>
            <a:pPr>
              <a:defRPr/>
            </a:pPr>
            <a:fld id="{0EA6AF34-F7BF-4D6C-89FC-B073BC48E053}" type="slidenum">
              <a:rPr lang="en-GB" smtClean="0"/>
              <a:pPr>
                <a:defRPr/>
              </a:pPr>
              <a:t>8</a:t>
            </a:fld>
            <a:endParaRPr lang="en-GB"/>
          </a:p>
        </p:txBody>
      </p:sp>
      <p:sp>
        <p:nvSpPr>
          <p:cNvPr id="3" name="Footer Placeholder 2">
            <a:extLst>
              <a:ext uri="{FF2B5EF4-FFF2-40B4-BE49-F238E27FC236}">
                <a16:creationId xmlns:a16="http://schemas.microsoft.com/office/drawing/2014/main" id="{0A92CFE8-432C-BD59-0438-6BCBF55B1C7F}"/>
              </a:ext>
            </a:extLst>
          </p:cNvPr>
          <p:cNvSpPr>
            <a:spLocks noGrp="1"/>
          </p:cNvSpPr>
          <p:nvPr>
            <p:ph type="ftr" sz="quarter" idx="11"/>
          </p:nvPr>
        </p:nvSpPr>
        <p:spPr>
          <a:xfrm>
            <a:off x="621446" y="6478528"/>
            <a:ext cx="5913259" cy="365125"/>
          </a:xfrm>
        </p:spPr>
        <p:txBody>
          <a:bodyPr/>
          <a:lstStyle/>
          <a:p>
            <a:pPr>
              <a:defRPr/>
            </a:pPr>
            <a:r>
              <a:rPr lang="en-GB" dirty="0"/>
              <a:t>Dudley Rheumatology RA VBC Patient Education Version 1.2 11th June 2024</a:t>
            </a:r>
          </a:p>
        </p:txBody>
      </p:sp>
    </p:spTree>
    <p:extLst>
      <p:ext uri="{BB962C8B-B14F-4D97-AF65-F5344CB8AC3E}">
        <p14:creationId xmlns:p14="http://schemas.microsoft.com/office/powerpoint/2010/main" val="266163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F5D605-701A-0BF1-9896-C444BE1594F5}"/>
              </a:ext>
            </a:extLst>
          </p:cNvPr>
          <p:cNvSpPr>
            <a:spLocks noGrp="1"/>
          </p:cNvSpPr>
          <p:nvPr>
            <p:ph type="title"/>
          </p:nvPr>
        </p:nvSpPr>
        <p:spPr>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GB" sz="3200">
                <a:solidFill>
                  <a:schemeClr val="bg1"/>
                </a:solidFill>
                <a:ea typeface="Segoe UI" pitchFamily="34" charset="0"/>
                <a:cs typeface="Segoe UI" pitchFamily="34" charset="0"/>
              </a:rPr>
              <a:t>Pre-treatment screening &amp; starting treatment</a:t>
            </a:r>
          </a:p>
        </p:txBody>
      </p:sp>
      <p:sp>
        <p:nvSpPr>
          <p:cNvPr id="3" name="Content Placeholder 2"/>
          <p:cNvSpPr>
            <a:spLocks noGrp="1"/>
          </p:cNvSpPr>
          <p:nvPr>
            <p:ph idx="1"/>
          </p:nvPr>
        </p:nvSpPr>
        <p:spPr/>
        <p:txBody>
          <a:bodyPr/>
          <a:lstStyle/>
          <a:p>
            <a:pPr marL="0" indent="0">
              <a:buNone/>
            </a:pPr>
            <a:endParaRPr lang="en-US" sz="2000">
              <a:solidFill>
                <a:schemeClr val="accent1">
                  <a:lumMod val="50000"/>
                </a:schemeClr>
              </a:solidFill>
              <a:latin typeface="Arial" panose="020B0604020202020204" pitchFamily="34" charset="0"/>
              <a:ea typeface="Segoe UI" pitchFamily="34" charset="0"/>
              <a:cs typeface="Arial" panose="020B0604020202020204" pitchFamily="34" charset="0"/>
            </a:endParaRPr>
          </a:p>
          <a:p>
            <a:endParaRPr lang="en-US" sz="2800">
              <a:solidFill>
                <a:schemeClr val="accent1">
                  <a:lumMod val="50000"/>
                </a:schemeClr>
              </a:solidFill>
              <a:latin typeface="Segoe UI" pitchFamily="34" charset="0"/>
              <a:ea typeface="Segoe UI" pitchFamily="34" charset="0"/>
              <a:cs typeface="Segoe UI" pitchFamily="34" charset="0"/>
            </a:endParaRPr>
          </a:p>
        </p:txBody>
      </p:sp>
      <p:sp>
        <p:nvSpPr>
          <p:cNvPr id="9" name="Content Placeholder 8"/>
          <p:cNvSpPr>
            <a:spLocks noGrp="1"/>
          </p:cNvSpPr>
          <p:nvPr>
            <p:ph sz="quarter" idx="4294967295"/>
          </p:nvPr>
        </p:nvSpPr>
        <p:spPr>
          <a:xfrm>
            <a:off x="323528" y="1643160"/>
            <a:ext cx="8220075" cy="4062413"/>
          </a:xfrm>
        </p:spPr>
        <p:txBody>
          <a:bodyPr/>
          <a:lstStyle/>
          <a:p>
            <a:r>
              <a:rPr lang="en-GB" sz="1600"/>
              <a:t>Biologic and </a:t>
            </a:r>
            <a:r>
              <a:rPr lang="en-GB" sz="1600" err="1"/>
              <a:t>TsDMARDs</a:t>
            </a:r>
            <a:r>
              <a:rPr lang="en-GB" sz="1600"/>
              <a:t> can dampen down the immune system more than conventional DMARDs. Therefore, before starting one of these drugs, we routinely undertake checks including a set of blood tests and a Chest Xray to make sure you have no underlying risks.</a:t>
            </a:r>
          </a:p>
          <a:p>
            <a:r>
              <a:rPr lang="en-GB" sz="1600"/>
              <a:t>When starting one of these drugs it is also important to take into consideration any other health problems that you may have.</a:t>
            </a:r>
          </a:p>
          <a:p>
            <a:r>
              <a:rPr lang="en-GB" sz="1600">
                <a:latin typeface="Segoe UI"/>
                <a:cs typeface="Segoe UI"/>
              </a:rPr>
              <a:t>Biologics and </a:t>
            </a:r>
            <a:r>
              <a:rPr lang="en-GB" sz="1600" err="1">
                <a:latin typeface="Segoe UI"/>
                <a:cs typeface="Segoe UI"/>
              </a:rPr>
              <a:t>TsDMARDs</a:t>
            </a:r>
            <a:r>
              <a:rPr lang="en-GB" sz="1600">
                <a:latin typeface="Segoe UI"/>
                <a:cs typeface="Segoe UI"/>
              </a:rPr>
              <a:t> are high-cost treatments that are commissioned by NHSE &amp; other NHS commissioners. We, therefore, for each patient, must seek commissioning by providing initial &amp; continued recorded tests &amp; assessments to show that you meet the national criteria to have treatment. It is therefore mandatory to attend all appointments &amp; undertake all blood tests that the rheumatology invite you to.</a:t>
            </a:r>
          </a:p>
          <a:p>
            <a:r>
              <a:rPr lang="en-GB" sz="1600"/>
              <a:t>DGH undertake a Virtual Biologics Clinic (VBC) prior to commencing your treatment which includes a Multidisciplinary team: Rheumatologists, Clinical Nurse Specialist, Specialist Pharmacist and Administrative support. The VBC will ensure your proposed treatment is safe, effective, appropriate, sustainable &amp; available for you.</a:t>
            </a:r>
          </a:p>
          <a:p>
            <a:r>
              <a:rPr lang="en-GB" sz="1600">
                <a:latin typeface="Segoe UI"/>
                <a:cs typeface="Segoe UI"/>
              </a:rPr>
              <a:t>Once VBC approve &amp; gain funding for your proposed treatment, a prescription will be generated.</a:t>
            </a:r>
          </a:p>
        </p:txBody>
      </p:sp>
      <p:sp>
        <p:nvSpPr>
          <p:cNvPr id="4" name="Footer Placeholder 3">
            <a:extLst>
              <a:ext uri="{FF2B5EF4-FFF2-40B4-BE49-F238E27FC236}">
                <a16:creationId xmlns:a16="http://schemas.microsoft.com/office/drawing/2014/main" id="{607CC1F7-A380-E3D2-1B78-2D845306A4D3}"/>
              </a:ext>
            </a:extLst>
          </p:cNvPr>
          <p:cNvSpPr>
            <a:spLocks noGrp="1"/>
          </p:cNvSpPr>
          <p:nvPr>
            <p:ph type="ftr" sz="quarter" idx="11"/>
          </p:nvPr>
        </p:nvSpPr>
        <p:spPr/>
        <p:txBody>
          <a:bodyPr/>
          <a:lstStyle/>
          <a:p>
            <a:pPr>
              <a:defRPr/>
            </a:pPr>
            <a:r>
              <a:rPr lang="en-GB"/>
              <a:t>Dudley Rheumatology RA VBC Patient Education Version 1.2 11th June 2024</a:t>
            </a:r>
          </a:p>
        </p:txBody>
      </p:sp>
      <p:sp>
        <p:nvSpPr>
          <p:cNvPr id="5" name="Slide Number Placeholder 4">
            <a:extLst>
              <a:ext uri="{FF2B5EF4-FFF2-40B4-BE49-F238E27FC236}">
                <a16:creationId xmlns:a16="http://schemas.microsoft.com/office/drawing/2014/main" id="{A9635D28-75BD-AFC7-3111-B4699B2F1E48}"/>
              </a:ext>
            </a:extLst>
          </p:cNvPr>
          <p:cNvSpPr>
            <a:spLocks noGrp="1"/>
          </p:cNvSpPr>
          <p:nvPr>
            <p:ph type="sldNum" sz="quarter" idx="12"/>
          </p:nvPr>
        </p:nvSpPr>
        <p:spPr/>
        <p:txBody>
          <a:bodyPr/>
          <a:lstStyle/>
          <a:p>
            <a:pPr>
              <a:defRPr/>
            </a:pPr>
            <a:fld id="{68EFAA53-B5B7-4425-9958-868BAA75E838}" type="slidenum">
              <a:rPr lang="en-GB" smtClean="0"/>
              <a:pPr>
                <a:defRPr/>
              </a:pPr>
              <a:t>9</a:t>
            </a:fld>
            <a:endParaRPr lang="en-GB"/>
          </a:p>
        </p:txBody>
      </p:sp>
    </p:spTree>
    <p:extLst>
      <p:ext uri="{BB962C8B-B14F-4D97-AF65-F5344CB8AC3E}">
        <p14:creationId xmlns:p14="http://schemas.microsoft.com/office/powerpoint/2010/main" val="201559576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defRPr sz="1050" b="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4B699DC448A34F9C6F44D8AF5C3419" ma:contentTypeVersion="15" ma:contentTypeDescription="Create a new document." ma:contentTypeScope="" ma:versionID="fb28a6438b5113eec073b874c6f224c5">
  <xsd:schema xmlns:xsd="http://www.w3.org/2001/XMLSchema" xmlns:xs="http://www.w3.org/2001/XMLSchema" xmlns:p="http://schemas.microsoft.com/office/2006/metadata/properties" xmlns:ns1="http://schemas.microsoft.com/sharepoint/v3" xmlns:ns2="81e7c4d6-ee4a-4250-8ecd-8afe417cd5a9" xmlns:ns3="b6cf0791-02a3-4406-8573-243cbf9dfbc2" targetNamespace="http://schemas.microsoft.com/office/2006/metadata/properties" ma:root="true" ma:fieldsID="c67a50c2144fc3718dd44ddd969d73d5" ns1:_="" ns2:_="" ns3:_="">
    <xsd:import namespace="http://schemas.microsoft.com/sharepoint/v3"/>
    <xsd:import namespace="81e7c4d6-ee4a-4250-8ecd-8afe417cd5a9"/>
    <xsd:import namespace="b6cf0791-02a3-4406-8573-243cbf9dfbc2"/>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e7c4d6-ee4a-4250-8ecd-8afe417cd5a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cf0791-02a3-4406-8573-243cbf9dfbc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E8AC7F-20F4-4934-8EE2-EF89017068D8}">
  <ds:schemaRefs>
    <ds:schemaRef ds:uri="http://purl.org/dc/elements/1.1/"/>
    <ds:schemaRef ds:uri="http://schemas.microsoft.com/office/2006/documentManagement/types"/>
    <ds:schemaRef ds:uri="http://schemas.microsoft.com/sharepoint/v3"/>
    <ds:schemaRef ds:uri="http://purl.org/dc/dcmitype/"/>
    <ds:schemaRef ds:uri="http://schemas.microsoft.com/office/infopath/2007/PartnerControls"/>
    <ds:schemaRef ds:uri="http://purl.org/dc/terms/"/>
    <ds:schemaRef ds:uri="http://schemas.openxmlformats.org/package/2006/metadata/core-properties"/>
    <ds:schemaRef ds:uri="b6cf0791-02a3-4406-8573-243cbf9dfbc2"/>
    <ds:schemaRef ds:uri="81e7c4d6-ee4a-4250-8ecd-8afe417cd5a9"/>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564E245-C2E7-4E4F-A349-8AC179A3ED38}">
  <ds:schemaRefs>
    <ds:schemaRef ds:uri="81e7c4d6-ee4a-4250-8ecd-8afe417cd5a9"/>
    <ds:schemaRef ds:uri="b6cf0791-02a3-4406-8573-243cbf9dfbc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CF7D44B-46C4-40E0-BC81-CE4A784312D4}">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3</TotalTime>
  <Words>5178</Words>
  <Application>Microsoft Office PowerPoint</Application>
  <PresentationFormat>On-screen Show (4:3)</PresentationFormat>
  <Paragraphs>529</Paragraphs>
  <Slides>52</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Open Sans</vt:lpstr>
      <vt:lpstr>Segoe UI</vt:lpstr>
      <vt:lpstr>Office Theme</vt:lpstr>
      <vt:lpstr>Education pack for patients with Rheumatoid Arthritis treated with Biologics and Targeted synthetic DMARDs at Dudley Group NHS FT </vt:lpstr>
      <vt:lpstr>PowerPoint Presentation</vt:lpstr>
      <vt:lpstr>Education pack for patients with Rheumatoid Arthritis treated with Biologics and Targeted synthetic DMARDs at Dudley Group</vt:lpstr>
      <vt:lpstr>Biologics and Targeted Synthetic DMARD Treatments</vt:lpstr>
      <vt:lpstr>Biologics and Targeted Synthetic DMARDS</vt:lpstr>
      <vt:lpstr>Types of Biologics and Targeted Synthetic DMARDS</vt:lpstr>
      <vt:lpstr>Education pack for patients with Rheumatoid Arthritis treated with Biologics and Targeted synthetic DMARDs at Dudley Group</vt:lpstr>
      <vt:lpstr>The time it takes to initiate your treatment can vary</vt:lpstr>
      <vt:lpstr>Pre-treatment screening &amp; starting treatment</vt:lpstr>
      <vt:lpstr>Once your drug is approved by the Virtual Biologic Clinic what happens next?</vt:lpstr>
      <vt:lpstr>Education pack for patients with Rheumatoid Arthritis treated with Biologics and Targeted synthetic DMARDs at Dudley Group</vt:lpstr>
      <vt:lpstr>For treatments that you have as an infusion in the hospital?</vt:lpstr>
      <vt:lpstr>Medical  Daycase Unit</vt:lpstr>
      <vt:lpstr>PowerPoint Presentation</vt:lpstr>
      <vt:lpstr>Education pack for patients with Rheumatoid Arthritis treated with Biologics and Targeted synthetic DMARDs at Dudley Group</vt:lpstr>
      <vt:lpstr>PowerPoint Presentation</vt:lpstr>
      <vt:lpstr>PowerPoint Presentation</vt:lpstr>
      <vt:lpstr>PowerPoint Presentation</vt:lpstr>
      <vt:lpstr>PowerPoint Presentation</vt:lpstr>
      <vt:lpstr>PowerPoint Presentation</vt:lpstr>
      <vt:lpstr>  </vt:lpstr>
      <vt:lpstr>Education pack for patients with Rheumatoid Arthritis treated with Biologics and Targeted synthetic DMARDs at Dudley Group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Education pack for patients with Rheumatoid Arthritis treated with Biologics and Targeted synthetic DMARDs at Dudley Group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Travel Advice</vt:lpstr>
      <vt:lpstr>Other considerations</vt:lpstr>
      <vt:lpstr>PowerPoint Presentation</vt:lpstr>
      <vt:lpstr>Education pack for patients with Rheumatoid Arthritis treated with Biologics and Targeted synthetic DMARDs at Dudley Group</vt:lpstr>
      <vt:lpstr>PowerPoint Presentation</vt:lpstr>
      <vt:lpstr>PowerPoint Presentation</vt:lpstr>
      <vt:lpstr>What do I do if I am planning a baby?</vt:lpstr>
      <vt:lpstr>Pregnancy</vt:lpstr>
      <vt:lpstr>Education pack for patients with Rheumatoid Arthritis treated with Biologics and Targeted synthetic DMARDs at Dudley Group</vt:lpstr>
      <vt:lpstr>PowerPoint Presentation</vt:lpstr>
      <vt:lpstr>PowerPoint Presentation</vt:lpstr>
      <vt:lpstr>Education pack for patients with Rheumatoid Arthritis treated with Biologics and Targeted synthetic DMARDs at Dudley Group</vt:lpstr>
      <vt:lpstr> Research </vt:lpstr>
      <vt:lpstr> Health Psychology  </vt:lpstr>
      <vt:lpstr>PowerPoint Presentation</vt:lpstr>
    </vt:vector>
  </TitlesOfParts>
  <Company>Abbott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Ferreira, Isabel</dc:creator>
  <cp:lastModifiedBy>DOUGLAS, Karen (THE DUDLEY GROUP NHS FOUNDATION TRUST)</cp:lastModifiedBy>
  <cp:revision>11</cp:revision>
  <cp:lastPrinted>2023-11-30T10:54:28Z</cp:lastPrinted>
  <dcterms:created xsi:type="dcterms:W3CDTF">2013-09-14T16:49:03Z</dcterms:created>
  <dcterms:modified xsi:type="dcterms:W3CDTF">2024-07-30T12:14:21Z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0x010100264B699DC448A34F9C6F44D8AF5C3419</vt:lpwstr>
  </property>
</Properties>
</file>